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61" r:id="rId2"/>
    <p:sldId id="264" r:id="rId3"/>
    <p:sldId id="265" r:id="rId4"/>
    <p:sldId id="267" r:id="rId5"/>
    <p:sldId id="269" r:id="rId6"/>
    <p:sldId id="266" r:id="rId7"/>
    <p:sldId id="268" r:id="rId8"/>
    <p:sldId id="282" r:id="rId9"/>
    <p:sldId id="283" r:id="rId10"/>
    <p:sldId id="284" r:id="rId11"/>
    <p:sldId id="263" r:id="rId12"/>
    <p:sldId id="278" r:id="rId13"/>
    <p:sldId id="262" r:id="rId14"/>
    <p:sldId id="274" r:id="rId15"/>
    <p:sldId id="275" r:id="rId16"/>
    <p:sldId id="273" r:id="rId17"/>
    <p:sldId id="272" r:id="rId18"/>
    <p:sldId id="277" r:id="rId19"/>
    <p:sldId id="270" r:id="rId20"/>
    <p:sldId id="285" r:id="rId21"/>
    <p:sldId id="286" r:id="rId22"/>
    <p:sldId id="287" r:id="rId23"/>
    <p:sldId id="271" r:id="rId24"/>
    <p:sldId id="276" r:id="rId25"/>
    <p:sldId id="279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321F"/>
    <a:srgbClr val="C0C0C0"/>
    <a:srgbClr val="996515"/>
    <a:srgbClr val="FFD700"/>
    <a:srgbClr val="FFA500"/>
    <a:srgbClr val="FACA00"/>
    <a:srgbClr val="F5A4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1ACB8C-0C07-4F5F-B309-011E9BB5FA39}" v="20" dt="2022-02-23T06:22:53.040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4706" autoAdjust="0"/>
  </p:normalViewPr>
  <p:slideViewPr>
    <p:cSldViewPr snapToGrid="0">
      <p:cViewPr varScale="1">
        <p:scale>
          <a:sx n="59" d="100"/>
          <a:sy n="59" d="100"/>
        </p:scale>
        <p:origin x="945" y="93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47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TARAPARK CHUTISAMOOOT" userId="d31bb2a0-e584-43d1-b8c6-0a4fc0a90f10" providerId="ADAL" clId="{291ACB8C-0C07-4F5F-B309-011E9BB5FA39}"/>
    <pc:docChg chg="undo custSel addSld delSld modSld">
      <pc:chgData name="PATTARAPARK CHUTISAMOOOT" userId="d31bb2a0-e584-43d1-b8c6-0a4fc0a90f10" providerId="ADAL" clId="{291ACB8C-0C07-4F5F-B309-011E9BB5FA39}" dt="2022-02-23T08:11:41.412" v="123" actId="47"/>
      <pc:docMkLst>
        <pc:docMk/>
      </pc:docMkLst>
      <pc:sldChg chg="add del modNotesTx">
        <pc:chgData name="PATTARAPARK CHUTISAMOOOT" userId="d31bb2a0-e584-43d1-b8c6-0a4fc0a90f10" providerId="ADAL" clId="{291ACB8C-0C07-4F5F-B309-011E9BB5FA39}" dt="2022-02-23T08:11:41.412" v="123" actId="47"/>
        <pc:sldMkLst>
          <pc:docMk/>
          <pc:sldMk cId="988912803" sldId="276"/>
        </pc:sldMkLst>
      </pc:sldChg>
      <pc:sldChg chg="modSp mod">
        <pc:chgData name="PATTARAPARK CHUTISAMOOOT" userId="d31bb2a0-e584-43d1-b8c6-0a4fc0a90f10" providerId="ADAL" clId="{291ACB8C-0C07-4F5F-B309-011E9BB5FA39}" dt="2022-02-23T06:22:56.298" v="28" actId="20577"/>
        <pc:sldMkLst>
          <pc:docMk/>
          <pc:sldMk cId="3544855642" sldId="282"/>
        </pc:sldMkLst>
        <pc:spChg chg="mod">
          <ac:chgData name="PATTARAPARK CHUTISAMOOOT" userId="d31bb2a0-e584-43d1-b8c6-0a4fc0a90f10" providerId="ADAL" clId="{291ACB8C-0C07-4F5F-B309-011E9BB5FA39}" dt="2022-02-23T06:22:56.298" v="28" actId="20577"/>
          <ac:spMkLst>
            <pc:docMk/>
            <pc:sldMk cId="3544855642" sldId="282"/>
            <ac:spMk id="3" creationId="{AC9282C7-0CFB-4A0B-BCD1-8D5560691FD9}"/>
          </ac:spMkLst>
        </pc:spChg>
      </pc:sldChg>
      <pc:sldChg chg="modSp mod">
        <pc:chgData name="PATTARAPARK CHUTISAMOOOT" userId="d31bb2a0-e584-43d1-b8c6-0a4fc0a90f10" providerId="ADAL" clId="{291ACB8C-0C07-4F5F-B309-011E9BB5FA39}" dt="2022-02-23T06:38:36.740" v="31" actId="20577"/>
        <pc:sldMkLst>
          <pc:docMk/>
          <pc:sldMk cId="3293551182" sldId="285"/>
        </pc:sldMkLst>
        <pc:spChg chg="mod">
          <ac:chgData name="PATTARAPARK CHUTISAMOOOT" userId="d31bb2a0-e584-43d1-b8c6-0a4fc0a90f10" providerId="ADAL" clId="{291ACB8C-0C07-4F5F-B309-011E9BB5FA39}" dt="2022-02-23T06:38:36.740" v="31" actId="20577"/>
          <ac:spMkLst>
            <pc:docMk/>
            <pc:sldMk cId="3293551182" sldId="285"/>
            <ac:spMk id="3" creationId="{D8494C88-2F21-4AE7-A4AC-5E2D8F630AD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g>
</file>

<file path=ppt/media/image29.jpg>
</file>

<file path=ppt/media/image3.gif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4.png>
</file>

<file path=ppt/media/image5.gif>
</file>

<file path=ppt/media/image6.jpeg>
</file>

<file path=ppt/media/image7.gif>
</file>

<file path=ppt/media/image8.gif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initialize one object (can replace “receiver” with any name)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322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459954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  <a:latin typeface="+mn-lt"/>
                <a:cs typeface="DilleniaUPC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 b="0">
                <a:solidFill>
                  <a:schemeClr val="accent1">
                    <a:lumMod val="75000"/>
                  </a:schemeClr>
                </a:solidFill>
                <a:latin typeface="+mn-lt"/>
                <a:cs typeface="DilleniaUPC" panose="02020603050405020304" pitchFamily="18" charset="-34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773D7F5-2305-40BF-9C1A-0442E49BE7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63920" y="21359"/>
            <a:ext cx="1607444" cy="80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2/23/2022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2/23/2022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25430E1-8BDA-4BB7-930D-F655EB4F3A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556" y="0"/>
            <a:ext cx="1607444" cy="80372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DEC2D41-D524-40F4-A8D2-3205169D47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3139" y="107567"/>
            <a:ext cx="9601200" cy="785568"/>
          </a:xfrm>
        </p:spPr>
        <p:txBody>
          <a:bodyPr>
            <a:normAutofit/>
          </a:bodyPr>
          <a:lstStyle>
            <a:lvl1pPr>
              <a:defRPr sz="4000">
                <a:latin typeface="DilleniaUPC" panose="02020603050405020304" pitchFamily="18" charset="-34"/>
                <a:cs typeface="DilleniaUPC" panose="02020603050405020304" pitchFamily="18" charset="-34"/>
              </a:defRPr>
            </a:lvl1pPr>
          </a:lstStyle>
          <a:p>
            <a:r>
              <a:rPr lang="en-US" dirty="0"/>
              <a:t>Head </a:t>
            </a:r>
            <a:r>
              <a:rPr lang="th-TH" dirty="0"/>
              <a:t>หัวข้อ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0E95144-2E5D-4ECC-8DF8-73076B7E41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0611" y="1265275"/>
            <a:ext cx="10910777" cy="5156791"/>
          </a:xfrm>
        </p:spPr>
        <p:txBody>
          <a:bodyPr>
            <a:normAutofit lnSpcReduction="10000"/>
          </a:bodyPr>
          <a:lstStyle>
            <a:lvl1pPr>
              <a:defRPr sz="2800">
                <a:latin typeface="DilleniaUPC" panose="02020603050405020304" pitchFamily="18" charset="-34"/>
                <a:cs typeface="DilleniaUPC" panose="02020603050405020304" pitchFamily="18" charset="-34"/>
              </a:defRPr>
            </a:lvl1pPr>
          </a:lstStyle>
          <a:p>
            <a:r>
              <a:rPr lang="en-US" dirty="0"/>
              <a:t>One</a:t>
            </a:r>
            <a:r>
              <a:rPr lang="th-TH" dirty="0"/>
              <a:t> หัวข้อ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52C341-E780-45E3-A343-757063B58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Microprocessor and its Application 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BD6BDB-11FA-4084-BEF8-9B87B029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89688" y="6289679"/>
            <a:ext cx="2094505" cy="222436"/>
          </a:xfrm>
        </p:spPr>
        <p:txBody>
          <a:bodyPr/>
          <a:lstStyle/>
          <a:p>
            <a:r>
              <a:rPr lang="en-US" dirty="0" err="1"/>
              <a:t>Dr.Sumek</a:t>
            </a:r>
            <a:r>
              <a:rPr lang="en-US" dirty="0"/>
              <a:t> Wisayataksin</a:t>
            </a:r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2/23/2022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2/23/2022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2/23/2022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2/23/2022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D2E0E0-7E71-4E7F-8498-262C2970A297}"/>
              </a:ext>
            </a:extLst>
          </p:cNvPr>
          <p:cNvSpPr txBox="1"/>
          <p:nvPr userDrawn="1"/>
        </p:nvSpPr>
        <p:spPr>
          <a:xfrm>
            <a:off x="902677" y="621323"/>
            <a:ext cx="9956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English </a:t>
            </a:r>
            <a:r>
              <a:rPr lang="th-TH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ไทย </a:t>
            </a:r>
            <a:r>
              <a:rPr lang="en-US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Test</a:t>
            </a:r>
            <a:r>
              <a:rPr lang="th-TH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 </a:t>
            </a:r>
            <a:r>
              <a:rPr lang="en-US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2/23/2022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2/23/2022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g"/><Relationship Id="rId5" Type="http://schemas.openxmlformats.org/officeDocument/2006/relationships/image" Target="../media/image28.jp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2998" y="954612"/>
            <a:ext cx="10275157" cy="1092399"/>
          </a:xfrm>
        </p:spPr>
        <p:txBody>
          <a:bodyPr>
            <a:normAutofit fontScale="90000"/>
          </a:bodyPr>
          <a:lstStyle/>
          <a:p>
            <a:pPr algn="r">
              <a:lnSpc>
                <a:spcPct val="150000"/>
              </a:lnSpc>
            </a:pPr>
            <a:r>
              <a:rPr lang="en-US" sz="3200" dirty="0"/>
              <a:t>Arduino Lab 5 : Accelerometer and Wireless Communication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3604438"/>
            <a:ext cx="9604310" cy="1626782"/>
          </a:xfrm>
        </p:spPr>
        <p:txBody>
          <a:bodyPr/>
          <a:lstStyle/>
          <a:p>
            <a:pPr algn="r"/>
            <a:r>
              <a:rPr lang="en-US" sz="1800" dirty="0"/>
              <a:t>Asst. Prof. </a:t>
            </a:r>
            <a:r>
              <a:rPr lang="en-US" sz="1800" dirty="0" err="1"/>
              <a:t>Dr.Sumek</a:t>
            </a:r>
            <a:r>
              <a:rPr lang="en-US" sz="1800" dirty="0"/>
              <a:t>  Wisayataksin</a:t>
            </a:r>
          </a:p>
          <a:p>
            <a:pPr algn="r"/>
            <a:endParaRPr lang="en-US" sz="1800" dirty="0"/>
          </a:p>
          <a:p>
            <a:pPr algn="r"/>
            <a:r>
              <a:rPr lang="en-US" sz="1800" dirty="0"/>
              <a:t>Faculty of Engineering</a:t>
            </a:r>
          </a:p>
          <a:p>
            <a:pPr algn="r"/>
            <a:r>
              <a:rPr lang="en-US" sz="1800" dirty="0"/>
              <a:t>King Mongkut’s Institute of Technology </a:t>
            </a:r>
            <a:r>
              <a:rPr lang="en-US" sz="1800" dirty="0" err="1"/>
              <a:t>Ladkrabang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B2942-95AA-408A-B019-EF0BB230D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I2C interface in Arduino</a:t>
            </a:r>
          </a:p>
        </p:txBody>
      </p:sp>
      <p:pic>
        <p:nvPicPr>
          <p:cNvPr id="7" name="Picture 6" descr="Diagram, schematic&#10;&#10;Description automatically generated with medium confidence">
            <a:extLst>
              <a:ext uri="{FF2B5EF4-FFF2-40B4-BE49-F238E27FC236}">
                <a16:creationId xmlns:a16="http://schemas.microsoft.com/office/drawing/2014/main" id="{DC4B824F-828B-4318-947C-6B955D0EB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834" y="993822"/>
            <a:ext cx="9828665" cy="487035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8A06FED-CDBA-4EF1-ACF8-F9BD9E558A74}"/>
              </a:ext>
            </a:extLst>
          </p:cNvPr>
          <p:cNvCxnSpPr/>
          <p:nvPr/>
        </p:nvCxnSpPr>
        <p:spPr>
          <a:xfrm>
            <a:off x="837232" y="5209563"/>
            <a:ext cx="8156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7843125-1842-4AC3-9FBC-7A1CCFE55E75}"/>
              </a:ext>
            </a:extLst>
          </p:cNvPr>
          <p:cNvCxnSpPr/>
          <p:nvPr/>
        </p:nvCxnSpPr>
        <p:spPr>
          <a:xfrm>
            <a:off x="858871" y="5378741"/>
            <a:ext cx="8156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F791B71-84CF-4E19-816F-CA1571C3648B}"/>
              </a:ext>
            </a:extLst>
          </p:cNvPr>
          <p:cNvSpPr txBox="1"/>
          <p:nvPr/>
        </p:nvSpPr>
        <p:spPr>
          <a:xfrm>
            <a:off x="858871" y="4890782"/>
            <a:ext cx="701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6F6793-0436-43E8-A8E3-39B264E03E0E}"/>
              </a:ext>
            </a:extLst>
          </p:cNvPr>
          <p:cNvSpPr txBox="1"/>
          <p:nvPr/>
        </p:nvSpPr>
        <p:spPr>
          <a:xfrm>
            <a:off x="870926" y="5375945"/>
            <a:ext cx="701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SCL</a:t>
            </a:r>
          </a:p>
        </p:txBody>
      </p:sp>
    </p:spTree>
    <p:extLst>
      <p:ext uri="{BB962C8B-B14F-4D97-AF65-F5344CB8AC3E}">
        <p14:creationId xmlns:p14="http://schemas.microsoft.com/office/powerpoint/2010/main" val="976624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A493F-EE6C-489A-9478-74232E62D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Lab 5.1 : Accelerometer</a:t>
            </a:r>
          </a:p>
        </p:txBody>
      </p:sp>
      <p:pic>
        <p:nvPicPr>
          <p:cNvPr id="1026" name="Picture 2" descr="https://cu.lnwfile.com/_/cu/_raw/hc/99/u3.png">
            <a:extLst>
              <a:ext uri="{FF2B5EF4-FFF2-40B4-BE49-F238E27FC236}">
                <a16:creationId xmlns:a16="http://schemas.microsoft.com/office/drawing/2014/main" id="{B812C7FF-5A9E-436D-ABDF-18F108645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7661" y="833438"/>
            <a:ext cx="8572500" cy="519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20DFD85-FE78-4F0D-9229-EF13BDA33058}"/>
              </a:ext>
            </a:extLst>
          </p:cNvPr>
          <p:cNvSpPr/>
          <p:nvPr/>
        </p:nvSpPr>
        <p:spPr>
          <a:xfrm>
            <a:off x="1809750" y="5553075"/>
            <a:ext cx="2390775" cy="471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B53D4B-E54C-4D89-AEB9-F4CE55EBFA2A}"/>
              </a:ext>
            </a:extLst>
          </p:cNvPr>
          <p:cNvSpPr/>
          <p:nvPr/>
        </p:nvSpPr>
        <p:spPr>
          <a:xfrm>
            <a:off x="6667500" y="733425"/>
            <a:ext cx="2019300" cy="3714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CA1C11-2350-4459-AD33-D6B71AC57021}"/>
              </a:ext>
            </a:extLst>
          </p:cNvPr>
          <p:cNvSpPr/>
          <p:nvPr/>
        </p:nvSpPr>
        <p:spPr>
          <a:xfrm>
            <a:off x="8306464" y="1078873"/>
            <a:ext cx="523211" cy="1287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79BA38-21EC-4A62-97C8-CAB591F34780}"/>
              </a:ext>
            </a:extLst>
          </p:cNvPr>
          <p:cNvSpPr/>
          <p:nvPr/>
        </p:nvSpPr>
        <p:spPr>
          <a:xfrm>
            <a:off x="8326576" y="2698411"/>
            <a:ext cx="241493" cy="1287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89D50C-BB80-48EF-8C99-65924B1958A4}"/>
              </a:ext>
            </a:extLst>
          </p:cNvPr>
          <p:cNvSpPr/>
          <p:nvPr/>
        </p:nvSpPr>
        <p:spPr>
          <a:xfrm>
            <a:off x="8679353" y="3132032"/>
            <a:ext cx="138704" cy="12452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F9249B-594B-43A1-BBB4-13FAD0FDE099}"/>
              </a:ext>
            </a:extLst>
          </p:cNvPr>
          <p:cNvSpPr/>
          <p:nvPr/>
        </p:nvSpPr>
        <p:spPr>
          <a:xfrm>
            <a:off x="8918471" y="3300166"/>
            <a:ext cx="138705" cy="12452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6A2F03-5404-40A3-B121-D981DAC39609}"/>
              </a:ext>
            </a:extLst>
          </p:cNvPr>
          <p:cNvSpPr/>
          <p:nvPr/>
        </p:nvSpPr>
        <p:spPr>
          <a:xfrm>
            <a:off x="8385941" y="2485875"/>
            <a:ext cx="138705" cy="926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9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B32C4-2602-4757-94EB-C8D1259E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Lab 5.1 : Accelerometer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D95AD-BEB5-436D-BCDE-021BECC77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Download and install 2 libraries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2FEE1E-1665-4C77-B451-709114F95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49" y="2244185"/>
            <a:ext cx="10172700" cy="305752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8332779-39F2-49D5-905B-CA7804912838}"/>
              </a:ext>
            </a:extLst>
          </p:cNvPr>
          <p:cNvCxnSpPr/>
          <p:nvPr/>
        </p:nvCxnSpPr>
        <p:spPr>
          <a:xfrm flipH="1" flipV="1">
            <a:off x="4899171" y="4303552"/>
            <a:ext cx="847288" cy="1098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12FA5A7-2E97-4C37-B35F-49FF5F7AE027}"/>
              </a:ext>
            </a:extLst>
          </p:cNvPr>
          <p:cNvCxnSpPr>
            <a:cxnSpLocks/>
          </p:cNvCxnSpPr>
          <p:nvPr/>
        </p:nvCxnSpPr>
        <p:spPr>
          <a:xfrm flipH="1" flipV="1">
            <a:off x="4773337" y="4790115"/>
            <a:ext cx="780402" cy="72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B7829A4-B9E5-49C0-B92D-E311DAA3B48D}"/>
              </a:ext>
            </a:extLst>
          </p:cNvPr>
          <p:cNvSpPr txBox="1"/>
          <p:nvPr/>
        </p:nvSpPr>
        <p:spPr>
          <a:xfrm>
            <a:off x="5579132" y="5366679"/>
            <a:ext cx="2726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libraries</a:t>
            </a:r>
          </a:p>
        </p:txBody>
      </p:sp>
    </p:spTree>
    <p:extLst>
      <p:ext uri="{BB962C8B-B14F-4D97-AF65-F5344CB8AC3E}">
        <p14:creationId xmlns:p14="http://schemas.microsoft.com/office/powerpoint/2010/main" val="316947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FD2A-4366-4650-9E6F-28DD47EC5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907" y="0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Lab 5.1 : Accelerometer</a:t>
            </a:r>
            <a:endParaRPr lang="en-US" sz="3200" dirty="0">
              <a:latin typeface="+mn-lt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A59447-5946-4F2A-BE03-5EE91B499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939" y="785568"/>
            <a:ext cx="7000875" cy="549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06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94B9B-A3CC-41F0-A0A1-E49015D3D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382" y="75253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Wireless Communication Module</a:t>
            </a:r>
          </a:p>
        </p:txBody>
      </p:sp>
      <p:pic>
        <p:nvPicPr>
          <p:cNvPr id="4098" name="Picture 2" descr="Image result for nRF24L01">
            <a:extLst>
              <a:ext uri="{FF2B5EF4-FFF2-40B4-BE49-F238E27FC236}">
                <a16:creationId xmlns:a16="http://schemas.microsoft.com/office/drawing/2014/main" id="{767656FF-D514-4459-86A3-87FE3FFD4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930" y="1410006"/>
            <a:ext cx="7185074" cy="403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FD5BCD5-69AB-495E-8876-4EF222714EF2}"/>
              </a:ext>
            </a:extLst>
          </p:cNvPr>
          <p:cNvSpPr txBox="1"/>
          <p:nvPr/>
        </p:nvSpPr>
        <p:spPr>
          <a:xfrm>
            <a:off x="7547274" y="1855304"/>
            <a:ext cx="426041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  <a:p>
            <a:r>
              <a:rPr lang="en-US" sz="2800" dirty="0"/>
              <a:t>Data rate 250 kbps up to 2 Mbps.</a:t>
            </a:r>
          </a:p>
          <a:p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454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01FAD-1E11-45CF-A05A-29992C06D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239" y="47038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Data Modulation</a:t>
            </a:r>
          </a:p>
        </p:txBody>
      </p:sp>
      <p:pic>
        <p:nvPicPr>
          <p:cNvPr id="5122" name="Picture 2" descr="Image result for amplitude shift keying">
            <a:extLst>
              <a:ext uri="{FF2B5EF4-FFF2-40B4-BE49-F238E27FC236}">
                <a16:creationId xmlns:a16="http://schemas.microsoft.com/office/drawing/2014/main" id="{17CA2147-4050-41CC-A39B-29C1BB6AE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491" y="1322996"/>
            <a:ext cx="5468650" cy="3568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frequency shift keying">
            <a:extLst>
              <a:ext uri="{FF2B5EF4-FFF2-40B4-BE49-F238E27FC236}">
                <a16:creationId xmlns:a16="http://schemas.microsoft.com/office/drawing/2014/main" id="{6F30D6DC-6264-4F6D-A1C4-2433F2D91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352" y="1322996"/>
            <a:ext cx="5459896" cy="3568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F0466B-CA22-46DB-99A6-F6189A2907B9}"/>
              </a:ext>
            </a:extLst>
          </p:cNvPr>
          <p:cNvSpPr txBox="1"/>
          <p:nvPr/>
        </p:nvSpPr>
        <p:spPr>
          <a:xfrm>
            <a:off x="1483694" y="5168349"/>
            <a:ext cx="3008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4AEF7D-7079-45FD-BE68-3B51D201D998}"/>
              </a:ext>
            </a:extLst>
          </p:cNvPr>
          <p:cNvSpPr txBox="1"/>
          <p:nvPr/>
        </p:nvSpPr>
        <p:spPr>
          <a:xfrm>
            <a:off x="7346095" y="5162498"/>
            <a:ext cx="3008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FM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72B8B30-4CD1-4045-83FB-531E50A0A45C}"/>
              </a:ext>
            </a:extLst>
          </p:cNvPr>
          <p:cNvCxnSpPr>
            <a:cxnSpLocks/>
          </p:cNvCxnSpPr>
          <p:nvPr/>
        </p:nvCxnSpPr>
        <p:spPr>
          <a:xfrm>
            <a:off x="6308035" y="1322996"/>
            <a:ext cx="662608" cy="1552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0B35758-C0A5-41E3-BEC4-A70D13AD5D09}"/>
              </a:ext>
            </a:extLst>
          </p:cNvPr>
          <p:cNvSpPr txBox="1"/>
          <p:nvPr/>
        </p:nvSpPr>
        <p:spPr>
          <a:xfrm>
            <a:off x="5497943" y="331703"/>
            <a:ext cx="184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sin(w</a:t>
            </a:r>
            <a:r>
              <a:rPr lang="en-US" baseline="-25000" dirty="0"/>
              <a:t>1</a:t>
            </a:r>
            <a:r>
              <a:rPr lang="en-US" dirty="0"/>
              <a:t>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506F37-1B83-4093-98A0-485711A2EDF0}"/>
              </a:ext>
            </a:extLst>
          </p:cNvPr>
          <p:cNvSpPr txBox="1"/>
          <p:nvPr/>
        </p:nvSpPr>
        <p:spPr>
          <a:xfrm>
            <a:off x="8002341" y="312280"/>
            <a:ext cx="184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sin(w</a:t>
            </a:r>
            <a:r>
              <a:rPr lang="en-US" baseline="-25000" dirty="0"/>
              <a:t>2</a:t>
            </a:r>
            <a:r>
              <a:rPr lang="en-US" dirty="0"/>
              <a:t>t)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6AF0FE8-2171-4147-90B0-D9C3DE6D504E}"/>
              </a:ext>
            </a:extLst>
          </p:cNvPr>
          <p:cNvCxnSpPr>
            <a:cxnSpLocks/>
          </p:cNvCxnSpPr>
          <p:nvPr/>
        </p:nvCxnSpPr>
        <p:spPr>
          <a:xfrm flipH="1">
            <a:off x="7633251" y="701035"/>
            <a:ext cx="887897" cy="2060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F64BA2E-EB66-43F9-9210-C708D1A2FB1E}"/>
              </a:ext>
            </a:extLst>
          </p:cNvPr>
          <p:cNvSpPr txBox="1"/>
          <p:nvPr/>
        </p:nvSpPr>
        <p:spPr>
          <a:xfrm>
            <a:off x="442239" y="893135"/>
            <a:ext cx="184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sin(</a:t>
            </a:r>
            <a:r>
              <a:rPr lang="en-US" dirty="0" err="1"/>
              <a:t>wt</a:t>
            </a:r>
            <a:r>
              <a:rPr lang="en-US" dirty="0"/>
              <a:t>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B813CEF-F29C-4304-BA10-C6ED30FB551B}"/>
              </a:ext>
            </a:extLst>
          </p:cNvPr>
          <p:cNvCxnSpPr>
            <a:cxnSpLocks/>
          </p:cNvCxnSpPr>
          <p:nvPr/>
        </p:nvCxnSpPr>
        <p:spPr>
          <a:xfrm>
            <a:off x="703707" y="1271672"/>
            <a:ext cx="662608" cy="1604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91F7716-3617-4CD8-9709-CDE051875216}"/>
              </a:ext>
            </a:extLst>
          </p:cNvPr>
          <p:cNvSpPr txBox="1"/>
          <p:nvPr/>
        </p:nvSpPr>
        <p:spPr>
          <a:xfrm>
            <a:off x="1790815" y="880498"/>
            <a:ext cx="184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sin(</a:t>
            </a:r>
            <a:r>
              <a:rPr lang="en-US" dirty="0" err="1"/>
              <a:t>wt</a:t>
            </a:r>
            <a:r>
              <a:rPr lang="en-US" dirty="0"/>
              <a:t>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018DDAE-EC5C-435D-B755-3CBBCEA32BE2}"/>
              </a:ext>
            </a:extLst>
          </p:cNvPr>
          <p:cNvCxnSpPr>
            <a:cxnSpLocks/>
          </p:cNvCxnSpPr>
          <p:nvPr/>
        </p:nvCxnSpPr>
        <p:spPr>
          <a:xfrm>
            <a:off x="2164992" y="1310359"/>
            <a:ext cx="14593" cy="1796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094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0ABE7-B8BF-45C6-8CE9-E14BA0973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738" y="0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Wireless Communication Module</a:t>
            </a:r>
          </a:p>
        </p:txBody>
      </p:sp>
      <p:pic>
        <p:nvPicPr>
          <p:cNvPr id="3074" name="Picture 2" descr="Arduino and NRF24L01 Tutorial Example 2">
            <a:extLst>
              <a:ext uri="{FF2B5EF4-FFF2-40B4-BE49-F238E27FC236}">
                <a16:creationId xmlns:a16="http://schemas.microsoft.com/office/drawing/2014/main" id="{6535D90F-5246-416D-AA2D-6AA29C3D1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100" y="1096100"/>
            <a:ext cx="8887239" cy="466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77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A8DEA-0E47-452E-8219-8F2CF19CB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98" y="21014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Wireless Communication Module</a:t>
            </a:r>
          </a:p>
        </p:txBody>
      </p:sp>
      <p:pic>
        <p:nvPicPr>
          <p:cNvPr id="2050" name="Picture 2" descr="NRF24L01 Working Principles of Channels and Addresses">
            <a:extLst>
              <a:ext uri="{FF2B5EF4-FFF2-40B4-BE49-F238E27FC236}">
                <a16:creationId xmlns:a16="http://schemas.microsoft.com/office/drawing/2014/main" id="{C61FE869-8106-4706-90E5-FE40E67CC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222" y="1391892"/>
            <a:ext cx="8543176" cy="458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31392A-1E56-41C1-ACB8-2B2CB0B47FDE}"/>
              </a:ext>
            </a:extLst>
          </p:cNvPr>
          <p:cNvSpPr txBox="1"/>
          <p:nvPr/>
        </p:nvSpPr>
        <p:spPr>
          <a:xfrm>
            <a:off x="2199861" y="1152939"/>
            <a:ext cx="2849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Channel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BC5E4B-38D9-4BA5-B2CE-FF0452C255EF}"/>
              </a:ext>
            </a:extLst>
          </p:cNvPr>
          <p:cNvSpPr txBox="1"/>
          <p:nvPr/>
        </p:nvSpPr>
        <p:spPr>
          <a:xfrm>
            <a:off x="5996609" y="914571"/>
            <a:ext cx="2849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Address</a:t>
            </a:r>
          </a:p>
        </p:txBody>
      </p:sp>
    </p:spTree>
    <p:extLst>
      <p:ext uri="{BB962C8B-B14F-4D97-AF65-F5344CB8AC3E}">
        <p14:creationId xmlns:p14="http://schemas.microsoft.com/office/powerpoint/2010/main" val="220585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D9878-9B85-42B4-92B3-49C0956E8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32" y="29550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Arduino Wireless Communication</a:t>
            </a:r>
          </a:p>
        </p:txBody>
      </p:sp>
      <p:pic>
        <p:nvPicPr>
          <p:cNvPr id="1026" name="Picture 2" descr="Image result for nrf24l01p arduino">
            <a:extLst>
              <a:ext uri="{FF2B5EF4-FFF2-40B4-BE49-F238E27FC236}">
                <a16:creationId xmlns:a16="http://schemas.microsoft.com/office/drawing/2014/main" id="{92C6AB2F-F935-481A-B503-624C1F093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1141" y="2365695"/>
            <a:ext cx="3423130" cy="318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nrf24l01p arduino">
            <a:extLst>
              <a:ext uri="{FF2B5EF4-FFF2-40B4-BE49-F238E27FC236}">
                <a16:creationId xmlns:a16="http://schemas.microsoft.com/office/drawing/2014/main" id="{1CDDB2EB-8735-4DDA-AAEB-2D0F5C285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39" y="2365695"/>
            <a:ext cx="3423130" cy="318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21B4D1-51F7-44E4-94F0-178C234BEF52}"/>
              </a:ext>
            </a:extLst>
          </p:cNvPr>
          <p:cNvSpPr txBox="1"/>
          <p:nvPr/>
        </p:nvSpPr>
        <p:spPr>
          <a:xfrm>
            <a:off x="915332" y="1663916"/>
            <a:ext cx="2441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F25A31-740D-4DE8-9430-A3707E518306}"/>
              </a:ext>
            </a:extLst>
          </p:cNvPr>
          <p:cNvSpPr txBox="1"/>
          <p:nvPr/>
        </p:nvSpPr>
        <p:spPr>
          <a:xfrm>
            <a:off x="8532277" y="1663916"/>
            <a:ext cx="2441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Arduino2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1ADFF8D1-9D5F-4BAF-9BB4-1A359D44121C}"/>
              </a:ext>
            </a:extLst>
          </p:cNvPr>
          <p:cNvSpPr/>
          <p:nvPr/>
        </p:nvSpPr>
        <p:spPr>
          <a:xfrm>
            <a:off x="3774736" y="2704794"/>
            <a:ext cx="4035105" cy="5620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BEAFAC-4B4A-48F2-B772-BEFD3CC52E94}"/>
              </a:ext>
            </a:extLst>
          </p:cNvPr>
          <p:cNvSpPr txBox="1"/>
          <p:nvPr/>
        </p:nvSpPr>
        <p:spPr>
          <a:xfrm>
            <a:off x="4823782" y="2389521"/>
            <a:ext cx="2374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Send Message</a:t>
            </a:r>
          </a:p>
        </p:txBody>
      </p:sp>
    </p:spTree>
    <p:extLst>
      <p:ext uri="{BB962C8B-B14F-4D97-AF65-F5344CB8AC3E}">
        <p14:creationId xmlns:p14="http://schemas.microsoft.com/office/powerpoint/2010/main" val="15551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7EDDC-388A-4BB5-93B0-C95304A67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52" y="14239"/>
            <a:ext cx="10197083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NRF24L01 Wireless Communication Module</a:t>
            </a:r>
          </a:p>
        </p:txBody>
      </p:sp>
      <p:pic>
        <p:nvPicPr>
          <p:cNvPr id="1026" name="Picture 2" descr="Image result for arduino port">
            <a:extLst>
              <a:ext uri="{FF2B5EF4-FFF2-40B4-BE49-F238E27FC236}">
                <a16:creationId xmlns:a16="http://schemas.microsoft.com/office/drawing/2014/main" id="{8A6A1F82-0662-4E39-AC58-DD4C24CD2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825" y="1314675"/>
            <a:ext cx="6133877" cy="439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u.lnwfile.com/_/cu/_raw/2i/wg/ot.jpg">
            <a:extLst>
              <a:ext uri="{FF2B5EF4-FFF2-40B4-BE49-F238E27FC236}">
                <a16:creationId xmlns:a16="http://schemas.microsoft.com/office/drawing/2014/main" id="{CB35E441-426D-4287-8B3D-D5D89DCB8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124" y="799807"/>
            <a:ext cx="4893197" cy="2353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D6B419-CC2C-4F1C-9ADD-B9960634865F}"/>
              </a:ext>
            </a:extLst>
          </p:cNvPr>
          <p:cNvSpPr txBox="1"/>
          <p:nvPr/>
        </p:nvSpPr>
        <p:spPr>
          <a:xfrm>
            <a:off x="7274870" y="3153103"/>
            <a:ext cx="445370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VCC     -&gt; 3v3</a:t>
            </a:r>
          </a:p>
          <a:p>
            <a:r>
              <a:rPr lang="en-US" sz="2800" dirty="0"/>
              <a:t>GND     -&gt; GND</a:t>
            </a:r>
          </a:p>
          <a:p>
            <a:r>
              <a:rPr lang="en-US" sz="2800" dirty="0"/>
              <a:t>CSN     -&gt; Digital 7</a:t>
            </a:r>
          </a:p>
          <a:p>
            <a:r>
              <a:rPr lang="en-US" sz="2800" dirty="0"/>
              <a:t>CE/SS  -&gt; Digital 8</a:t>
            </a:r>
          </a:p>
          <a:p>
            <a:r>
              <a:rPr lang="en-US" sz="2800" dirty="0"/>
              <a:t>MOSI   -&gt; Digital 11</a:t>
            </a:r>
          </a:p>
          <a:p>
            <a:r>
              <a:rPr lang="en-US" sz="2800" dirty="0"/>
              <a:t>SCK     -&gt; Digital 13</a:t>
            </a:r>
          </a:p>
          <a:p>
            <a:r>
              <a:rPr lang="en-US" sz="2800" dirty="0"/>
              <a:t>MISO   -&gt; Digital 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250EAC-FF2E-4B7A-9410-ED72F28B19E9}"/>
              </a:ext>
            </a:extLst>
          </p:cNvPr>
          <p:cNvSpPr/>
          <p:nvPr/>
        </p:nvSpPr>
        <p:spPr>
          <a:xfrm>
            <a:off x="10354339" y="799807"/>
            <a:ext cx="843748" cy="3663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AAE80A-2550-4B86-A677-C7B0269F395B}"/>
              </a:ext>
            </a:extLst>
          </p:cNvPr>
          <p:cNvSpPr/>
          <p:nvPr/>
        </p:nvSpPr>
        <p:spPr>
          <a:xfrm>
            <a:off x="6944810" y="4884516"/>
            <a:ext cx="3981691" cy="13771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06D97-74F2-449A-9283-98936C84E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Accelerometer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60A82-2EA0-4057-8EF1-FDEE6065B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93825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to find the tilt angle of the object (3-Axis Accelerometer)</a:t>
            </a:r>
          </a:p>
        </p:txBody>
      </p:sp>
      <p:pic>
        <p:nvPicPr>
          <p:cNvPr id="2050" name="Picture 2" descr="http://2.bp.blogspot.com/-fX_q_yeq5ZE/UTD_gkBuO7I/AAAAAAAAVi8/cMY13uyp-Ek/s1600/000.png">
            <a:extLst>
              <a:ext uri="{FF2B5EF4-FFF2-40B4-BE49-F238E27FC236}">
                <a16:creationId xmlns:a16="http://schemas.microsoft.com/office/drawing/2014/main" id="{8DFBBD88-328B-4154-ABB5-884D6D980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324" y="2038682"/>
            <a:ext cx="6282837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23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8BEFA-B31B-4E40-8CD7-6C6ADDE73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Peripheral Interface (SPI)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94C88-2F21-4AE7-A4AC-5E2D8F630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033" y="1128706"/>
            <a:ext cx="10910777" cy="5156791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Serial Peripheral Interface has 4 signals</a:t>
            </a: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- SCLK : System clock from master to slave.</a:t>
            </a: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- MOSI : Master Out Slave In (Data out from Arduino)</a:t>
            </a: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- MISO : Master In Slave Out (Data into Arduino)</a:t>
            </a: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- CE      : Chip Select to select slave.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C27A20-9E36-4AC1-BA1E-9F0C1CF61FDF}"/>
              </a:ext>
            </a:extLst>
          </p:cNvPr>
          <p:cNvSpPr/>
          <p:nvPr/>
        </p:nvSpPr>
        <p:spPr>
          <a:xfrm>
            <a:off x="1266183" y="4215655"/>
            <a:ext cx="1275128" cy="18707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71F1E6-D382-459A-AA82-4B24455CC355}"/>
              </a:ext>
            </a:extLst>
          </p:cNvPr>
          <p:cNvSpPr txBox="1"/>
          <p:nvPr/>
        </p:nvSpPr>
        <p:spPr>
          <a:xfrm>
            <a:off x="1954081" y="4315829"/>
            <a:ext cx="822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SCLK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FE4CCF-5DC8-4115-910F-4C35F8DDD0F9}"/>
              </a:ext>
            </a:extLst>
          </p:cNvPr>
          <p:cNvSpPr txBox="1"/>
          <p:nvPr/>
        </p:nvSpPr>
        <p:spPr>
          <a:xfrm>
            <a:off x="1954082" y="4741546"/>
            <a:ext cx="822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MOSI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4B6292-CEB8-41E7-851D-ACD7CA29A247}"/>
              </a:ext>
            </a:extLst>
          </p:cNvPr>
          <p:cNvSpPr txBox="1"/>
          <p:nvPr/>
        </p:nvSpPr>
        <p:spPr>
          <a:xfrm>
            <a:off x="1954082" y="5158380"/>
            <a:ext cx="822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MISO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7B7876-4843-4D53-AC66-E15D3EAFA2F6}"/>
              </a:ext>
            </a:extLst>
          </p:cNvPr>
          <p:cNvSpPr txBox="1"/>
          <p:nvPr/>
        </p:nvSpPr>
        <p:spPr>
          <a:xfrm>
            <a:off x="2172195" y="5558978"/>
            <a:ext cx="486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0C3DFC-2424-4552-A326-ECEA41A2785C}"/>
              </a:ext>
            </a:extLst>
          </p:cNvPr>
          <p:cNvSpPr txBox="1"/>
          <p:nvPr/>
        </p:nvSpPr>
        <p:spPr>
          <a:xfrm>
            <a:off x="1442353" y="3907878"/>
            <a:ext cx="1023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MASTER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41CA4D-4A16-42A9-A93E-2AA7AAA89D8C}"/>
              </a:ext>
            </a:extLst>
          </p:cNvPr>
          <p:cNvSpPr/>
          <p:nvPr/>
        </p:nvSpPr>
        <p:spPr>
          <a:xfrm>
            <a:off x="3489267" y="4215655"/>
            <a:ext cx="1333848" cy="18707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4E6780-1208-49FE-90B3-064706036311}"/>
              </a:ext>
            </a:extLst>
          </p:cNvPr>
          <p:cNvSpPr txBox="1"/>
          <p:nvPr/>
        </p:nvSpPr>
        <p:spPr>
          <a:xfrm>
            <a:off x="3459904" y="4324712"/>
            <a:ext cx="822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SCLK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7E8BAB-DA9B-42B0-A2E8-ACA53967D20A}"/>
              </a:ext>
            </a:extLst>
          </p:cNvPr>
          <p:cNvSpPr txBox="1"/>
          <p:nvPr/>
        </p:nvSpPr>
        <p:spPr>
          <a:xfrm>
            <a:off x="3464100" y="4741546"/>
            <a:ext cx="822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MOSI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DB0B21-31CF-4C98-B8F9-57F07A86DE4B}"/>
              </a:ext>
            </a:extLst>
          </p:cNvPr>
          <p:cNvSpPr txBox="1"/>
          <p:nvPr/>
        </p:nvSpPr>
        <p:spPr>
          <a:xfrm>
            <a:off x="3464100" y="5158380"/>
            <a:ext cx="822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MISO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6451D2-7634-449C-9BEC-155F7F3E604B}"/>
              </a:ext>
            </a:extLst>
          </p:cNvPr>
          <p:cNvSpPr txBox="1"/>
          <p:nvPr/>
        </p:nvSpPr>
        <p:spPr>
          <a:xfrm>
            <a:off x="3459904" y="5542742"/>
            <a:ext cx="486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539C65-4878-4101-81F0-7BAF758E5507}"/>
              </a:ext>
            </a:extLst>
          </p:cNvPr>
          <p:cNvSpPr txBox="1"/>
          <p:nvPr/>
        </p:nvSpPr>
        <p:spPr>
          <a:xfrm>
            <a:off x="3818469" y="3907878"/>
            <a:ext cx="1023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SLAVE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94FEF40-7549-4E0E-B62C-288DE548515B}"/>
              </a:ext>
            </a:extLst>
          </p:cNvPr>
          <p:cNvCxnSpPr>
            <a:cxnSpLocks/>
          </p:cNvCxnSpPr>
          <p:nvPr/>
        </p:nvCxnSpPr>
        <p:spPr>
          <a:xfrm>
            <a:off x="2541311" y="4478600"/>
            <a:ext cx="9479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6A191B2-1736-4440-8113-352926625CE3}"/>
              </a:ext>
            </a:extLst>
          </p:cNvPr>
          <p:cNvCxnSpPr>
            <a:cxnSpLocks/>
          </p:cNvCxnSpPr>
          <p:nvPr/>
        </p:nvCxnSpPr>
        <p:spPr>
          <a:xfrm>
            <a:off x="2541311" y="4895434"/>
            <a:ext cx="9479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363E190-E26D-4646-8931-1550126D70B4}"/>
              </a:ext>
            </a:extLst>
          </p:cNvPr>
          <p:cNvCxnSpPr>
            <a:cxnSpLocks/>
          </p:cNvCxnSpPr>
          <p:nvPr/>
        </p:nvCxnSpPr>
        <p:spPr>
          <a:xfrm>
            <a:off x="2541310" y="5712866"/>
            <a:ext cx="9479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4642D4F-9609-431F-8FEA-F10A482335E8}"/>
              </a:ext>
            </a:extLst>
          </p:cNvPr>
          <p:cNvCxnSpPr>
            <a:cxnSpLocks/>
          </p:cNvCxnSpPr>
          <p:nvPr/>
        </p:nvCxnSpPr>
        <p:spPr>
          <a:xfrm flipH="1">
            <a:off x="2540931" y="5316146"/>
            <a:ext cx="94833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8836119-EAC0-4D70-A441-3897B76FEC29}"/>
              </a:ext>
            </a:extLst>
          </p:cNvPr>
          <p:cNvCxnSpPr/>
          <p:nvPr/>
        </p:nvCxnSpPr>
        <p:spPr>
          <a:xfrm flipV="1">
            <a:off x="6407123" y="4385433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BD0B68D-BA66-4711-ABB0-94B5E5D4ECAC}"/>
              </a:ext>
            </a:extLst>
          </p:cNvPr>
          <p:cNvCxnSpPr/>
          <p:nvPr/>
        </p:nvCxnSpPr>
        <p:spPr>
          <a:xfrm flipH="1">
            <a:off x="6096626" y="4385433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A264DB1-9ED2-4F03-9AE4-27A28F6133C8}"/>
              </a:ext>
            </a:extLst>
          </p:cNvPr>
          <p:cNvCxnSpPr/>
          <p:nvPr/>
        </p:nvCxnSpPr>
        <p:spPr>
          <a:xfrm>
            <a:off x="6096626" y="4385433"/>
            <a:ext cx="0" cy="350378"/>
          </a:xfrm>
          <a:prstGeom prst="line">
            <a:avLst/>
          </a:prstGeom>
          <a:ln>
            <a:solidFill>
              <a:srgbClr val="0070C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B8D5FF8-BD6A-425B-90FA-A86B76298B0E}"/>
              </a:ext>
            </a:extLst>
          </p:cNvPr>
          <p:cNvCxnSpPr/>
          <p:nvPr/>
        </p:nvCxnSpPr>
        <p:spPr>
          <a:xfrm flipH="1">
            <a:off x="6407123" y="4735811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A64F9B7-E161-45C6-BED2-7A5748254187}"/>
              </a:ext>
            </a:extLst>
          </p:cNvPr>
          <p:cNvCxnSpPr/>
          <p:nvPr/>
        </p:nvCxnSpPr>
        <p:spPr>
          <a:xfrm flipV="1">
            <a:off x="7020996" y="4385433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F65731A-AB98-4FCE-8F13-08F2E3BFB423}"/>
              </a:ext>
            </a:extLst>
          </p:cNvPr>
          <p:cNvCxnSpPr/>
          <p:nvPr/>
        </p:nvCxnSpPr>
        <p:spPr>
          <a:xfrm flipH="1">
            <a:off x="6710499" y="4385433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8538757-8F73-4B3A-8E7F-3611BE63AA1C}"/>
              </a:ext>
            </a:extLst>
          </p:cNvPr>
          <p:cNvCxnSpPr/>
          <p:nvPr/>
        </p:nvCxnSpPr>
        <p:spPr>
          <a:xfrm>
            <a:off x="6710499" y="4385433"/>
            <a:ext cx="0" cy="350378"/>
          </a:xfrm>
          <a:prstGeom prst="line">
            <a:avLst/>
          </a:prstGeom>
          <a:ln>
            <a:solidFill>
              <a:srgbClr val="0070C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085274-A789-4092-AB4F-DD1025125B20}"/>
              </a:ext>
            </a:extLst>
          </p:cNvPr>
          <p:cNvCxnSpPr/>
          <p:nvPr/>
        </p:nvCxnSpPr>
        <p:spPr>
          <a:xfrm flipH="1">
            <a:off x="7020996" y="4735811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5730F49-2195-4716-90D5-FC34D81C147B}"/>
              </a:ext>
            </a:extLst>
          </p:cNvPr>
          <p:cNvCxnSpPr/>
          <p:nvPr/>
        </p:nvCxnSpPr>
        <p:spPr>
          <a:xfrm flipV="1">
            <a:off x="7636293" y="4385433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92DCAB0-700A-4AF3-B509-4E717C61CD8C}"/>
              </a:ext>
            </a:extLst>
          </p:cNvPr>
          <p:cNvCxnSpPr/>
          <p:nvPr/>
        </p:nvCxnSpPr>
        <p:spPr>
          <a:xfrm flipH="1">
            <a:off x="7325796" y="4385433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2FC48FA-7169-4B89-887A-7EEC388BC996}"/>
              </a:ext>
            </a:extLst>
          </p:cNvPr>
          <p:cNvCxnSpPr/>
          <p:nvPr/>
        </p:nvCxnSpPr>
        <p:spPr>
          <a:xfrm>
            <a:off x="7325796" y="4385433"/>
            <a:ext cx="0" cy="350378"/>
          </a:xfrm>
          <a:prstGeom prst="line">
            <a:avLst/>
          </a:prstGeom>
          <a:ln>
            <a:solidFill>
              <a:srgbClr val="0070C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7A14CC-22A5-40D7-9359-AF887265A414}"/>
              </a:ext>
            </a:extLst>
          </p:cNvPr>
          <p:cNvCxnSpPr/>
          <p:nvPr/>
        </p:nvCxnSpPr>
        <p:spPr>
          <a:xfrm flipH="1">
            <a:off x="7636293" y="4735811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185EA29-2C4C-4FF0-9B09-3335285BEA56}"/>
              </a:ext>
            </a:extLst>
          </p:cNvPr>
          <p:cNvCxnSpPr/>
          <p:nvPr/>
        </p:nvCxnSpPr>
        <p:spPr>
          <a:xfrm flipV="1">
            <a:off x="8250166" y="4385433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A9A349A-0E95-48AF-B68D-E457767F2222}"/>
              </a:ext>
            </a:extLst>
          </p:cNvPr>
          <p:cNvCxnSpPr/>
          <p:nvPr/>
        </p:nvCxnSpPr>
        <p:spPr>
          <a:xfrm flipH="1">
            <a:off x="7939669" y="4385433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AE2C5B6-717A-4C91-8AD8-EA41BF498B1E}"/>
              </a:ext>
            </a:extLst>
          </p:cNvPr>
          <p:cNvCxnSpPr/>
          <p:nvPr/>
        </p:nvCxnSpPr>
        <p:spPr>
          <a:xfrm>
            <a:off x="7939669" y="4385433"/>
            <a:ext cx="0" cy="350378"/>
          </a:xfrm>
          <a:prstGeom prst="line">
            <a:avLst/>
          </a:prstGeom>
          <a:ln>
            <a:solidFill>
              <a:srgbClr val="0070C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0C42427-562D-4470-9C65-0595DC1F3B7A}"/>
              </a:ext>
            </a:extLst>
          </p:cNvPr>
          <p:cNvCxnSpPr/>
          <p:nvPr/>
        </p:nvCxnSpPr>
        <p:spPr>
          <a:xfrm flipH="1">
            <a:off x="8250166" y="4735811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C012D65-AD83-4DC5-BBB0-0826F19FF257}"/>
              </a:ext>
            </a:extLst>
          </p:cNvPr>
          <p:cNvCxnSpPr/>
          <p:nvPr/>
        </p:nvCxnSpPr>
        <p:spPr>
          <a:xfrm flipV="1">
            <a:off x="8875434" y="4385433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478E5B-A65B-4E09-846F-A94B7B792232}"/>
              </a:ext>
            </a:extLst>
          </p:cNvPr>
          <p:cNvCxnSpPr/>
          <p:nvPr/>
        </p:nvCxnSpPr>
        <p:spPr>
          <a:xfrm flipH="1">
            <a:off x="8564937" y="4385433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8F9F310-6027-408D-B7F0-37A54BF2408C}"/>
              </a:ext>
            </a:extLst>
          </p:cNvPr>
          <p:cNvCxnSpPr/>
          <p:nvPr/>
        </p:nvCxnSpPr>
        <p:spPr>
          <a:xfrm>
            <a:off x="8564937" y="4385433"/>
            <a:ext cx="0" cy="350378"/>
          </a:xfrm>
          <a:prstGeom prst="line">
            <a:avLst/>
          </a:prstGeom>
          <a:ln>
            <a:solidFill>
              <a:srgbClr val="0070C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2E20C84-3764-4B13-BBFE-2C6C28370C45}"/>
              </a:ext>
            </a:extLst>
          </p:cNvPr>
          <p:cNvCxnSpPr/>
          <p:nvPr/>
        </p:nvCxnSpPr>
        <p:spPr>
          <a:xfrm flipH="1">
            <a:off x="8875434" y="4735811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E88B3AE-13D2-4529-ADBC-0994EBD29F84}"/>
              </a:ext>
            </a:extLst>
          </p:cNvPr>
          <p:cNvCxnSpPr/>
          <p:nvPr/>
        </p:nvCxnSpPr>
        <p:spPr>
          <a:xfrm flipV="1">
            <a:off x="9489307" y="4385433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B97972-AE1B-4F7E-BF3A-75F6D9D15F45}"/>
              </a:ext>
            </a:extLst>
          </p:cNvPr>
          <p:cNvCxnSpPr/>
          <p:nvPr/>
        </p:nvCxnSpPr>
        <p:spPr>
          <a:xfrm flipH="1">
            <a:off x="9178810" y="4385433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8AB4880-6EEA-47A0-A825-915A02C3277E}"/>
              </a:ext>
            </a:extLst>
          </p:cNvPr>
          <p:cNvCxnSpPr/>
          <p:nvPr/>
        </p:nvCxnSpPr>
        <p:spPr>
          <a:xfrm>
            <a:off x="9178810" y="4385433"/>
            <a:ext cx="0" cy="350378"/>
          </a:xfrm>
          <a:prstGeom prst="line">
            <a:avLst/>
          </a:prstGeom>
          <a:ln>
            <a:solidFill>
              <a:srgbClr val="0070C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576E41-3E71-44D8-B75D-E64626E1EA38}"/>
              </a:ext>
            </a:extLst>
          </p:cNvPr>
          <p:cNvCxnSpPr/>
          <p:nvPr/>
        </p:nvCxnSpPr>
        <p:spPr>
          <a:xfrm flipH="1">
            <a:off x="9489307" y="4735811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93896F6-4B03-4838-B56A-C05DBF68F85D}"/>
              </a:ext>
            </a:extLst>
          </p:cNvPr>
          <p:cNvCxnSpPr/>
          <p:nvPr/>
        </p:nvCxnSpPr>
        <p:spPr>
          <a:xfrm flipV="1">
            <a:off x="10104604" y="4385433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37F9799-F79A-4EEE-879D-05AD59DBD841}"/>
              </a:ext>
            </a:extLst>
          </p:cNvPr>
          <p:cNvCxnSpPr/>
          <p:nvPr/>
        </p:nvCxnSpPr>
        <p:spPr>
          <a:xfrm flipH="1">
            <a:off x="9794107" y="4385433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357CA42-FD60-4A58-933A-CED0780994A9}"/>
              </a:ext>
            </a:extLst>
          </p:cNvPr>
          <p:cNvCxnSpPr/>
          <p:nvPr/>
        </p:nvCxnSpPr>
        <p:spPr>
          <a:xfrm>
            <a:off x="9794107" y="4385433"/>
            <a:ext cx="0" cy="350378"/>
          </a:xfrm>
          <a:prstGeom prst="line">
            <a:avLst/>
          </a:prstGeom>
          <a:ln>
            <a:solidFill>
              <a:srgbClr val="0070C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DFC0DF1-722F-422B-851D-7F03D2108F09}"/>
              </a:ext>
            </a:extLst>
          </p:cNvPr>
          <p:cNvCxnSpPr/>
          <p:nvPr/>
        </p:nvCxnSpPr>
        <p:spPr>
          <a:xfrm flipH="1">
            <a:off x="10104604" y="4735811"/>
            <a:ext cx="310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D986A24-F864-4490-9AC0-6835B8B76ABC}"/>
              </a:ext>
            </a:extLst>
          </p:cNvPr>
          <p:cNvCxnSpPr>
            <a:cxnSpLocks/>
          </p:cNvCxnSpPr>
          <p:nvPr/>
        </p:nvCxnSpPr>
        <p:spPr>
          <a:xfrm flipH="1">
            <a:off x="10407982" y="4385433"/>
            <a:ext cx="29441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B0619EB-828D-4BB0-BBD7-8EB6F58D0B18}"/>
              </a:ext>
            </a:extLst>
          </p:cNvPr>
          <p:cNvCxnSpPr/>
          <p:nvPr/>
        </p:nvCxnSpPr>
        <p:spPr>
          <a:xfrm>
            <a:off x="10407980" y="4385433"/>
            <a:ext cx="0" cy="350378"/>
          </a:xfrm>
          <a:prstGeom prst="line">
            <a:avLst/>
          </a:prstGeom>
          <a:ln>
            <a:solidFill>
              <a:srgbClr val="0070C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EE1C1E6-07AC-4B8F-BF8A-B52040F3109A}"/>
              </a:ext>
            </a:extLst>
          </p:cNvPr>
          <p:cNvCxnSpPr>
            <a:cxnSpLocks/>
          </p:cNvCxnSpPr>
          <p:nvPr/>
        </p:nvCxnSpPr>
        <p:spPr>
          <a:xfrm flipH="1">
            <a:off x="5165134" y="4735811"/>
            <a:ext cx="9314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F1CF5F8-94B9-4685-9D56-0640933B4506}"/>
              </a:ext>
            </a:extLst>
          </p:cNvPr>
          <p:cNvCxnSpPr/>
          <p:nvPr/>
        </p:nvCxnSpPr>
        <p:spPr>
          <a:xfrm flipV="1">
            <a:off x="5794981" y="5065212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6CD79EE-45AD-454E-964D-4BC8BE71BFD6}"/>
              </a:ext>
            </a:extLst>
          </p:cNvPr>
          <p:cNvCxnSpPr>
            <a:cxnSpLocks/>
          </p:cNvCxnSpPr>
          <p:nvPr/>
        </p:nvCxnSpPr>
        <p:spPr>
          <a:xfrm flipH="1">
            <a:off x="5152317" y="5065212"/>
            <a:ext cx="642664" cy="68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C438A9C-E3BB-4F61-BD0C-16A7AA9E0581}"/>
              </a:ext>
            </a:extLst>
          </p:cNvPr>
          <p:cNvCxnSpPr>
            <a:cxnSpLocks/>
          </p:cNvCxnSpPr>
          <p:nvPr/>
        </p:nvCxnSpPr>
        <p:spPr>
          <a:xfrm flipH="1">
            <a:off x="5786130" y="5420501"/>
            <a:ext cx="614585" cy="19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EDE08A3-78E3-4BE6-8C45-84D12CC2E20F}"/>
              </a:ext>
            </a:extLst>
          </p:cNvPr>
          <p:cNvCxnSpPr>
            <a:cxnSpLocks/>
          </p:cNvCxnSpPr>
          <p:nvPr/>
        </p:nvCxnSpPr>
        <p:spPr>
          <a:xfrm flipH="1">
            <a:off x="6407123" y="5068654"/>
            <a:ext cx="1237120" cy="3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69DD33E-C980-4617-B998-B6E7764EB134}"/>
              </a:ext>
            </a:extLst>
          </p:cNvPr>
          <p:cNvCxnSpPr>
            <a:cxnSpLocks/>
          </p:cNvCxnSpPr>
          <p:nvPr/>
        </p:nvCxnSpPr>
        <p:spPr>
          <a:xfrm flipH="1" flipV="1">
            <a:off x="7644244" y="5415271"/>
            <a:ext cx="612951" cy="3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527B311-8D89-451B-B83E-C28C809D7D9C}"/>
              </a:ext>
            </a:extLst>
          </p:cNvPr>
          <p:cNvCxnSpPr/>
          <p:nvPr/>
        </p:nvCxnSpPr>
        <p:spPr>
          <a:xfrm flipV="1">
            <a:off x="6407123" y="5072096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EF015BC-AB4C-4F4B-BD03-48CED8319539}"/>
              </a:ext>
            </a:extLst>
          </p:cNvPr>
          <p:cNvCxnSpPr/>
          <p:nvPr/>
        </p:nvCxnSpPr>
        <p:spPr>
          <a:xfrm flipV="1">
            <a:off x="7644244" y="5065212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1CA6985-0DD1-432E-A45B-D36E098B4A38}"/>
              </a:ext>
            </a:extLst>
          </p:cNvPr>
          <p:cNvCxnSpPr/>
          <p:nvPr/>
        </p:nvCxnSpPr>
        <p:spPr>
          <a:xfrm flipV="1">
            <a:off x="8255645" y="5065212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98E9040-3160-4F94-8C14-A2C68EEC0647}"/>
              </a:ext>
            </a:extLst>
          </p:cNvPr>
          <p:cNvCxnSpPr>
            <a:cxnSpLocks/>
          </p:cNvCxnSpPr>
          <p:nvPr/>
        </p:nvCxnSpPr>
        <p:spPr>
          <a:xfrm flipH="1">
            <a:off x="8257195" y="5067185"/>
            <a:ext cx="6274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6E76685-7D45-4EBD-93BB-01A60F76E1F5}"/>
              </a:ext>
            </a:extLst>
          </p:cNvPr>
          <p:cNvCxnSpPr/>
          <p:nvPr/>
        </p:nvCxnSpPr>
        <p:spPr>
          <a:xfrm flipV="1">
            <a:off x="8884597" y="5067185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404A9BE-2D0C-44F6-8A06-A4BCD6EA5EFD}"/>
              </a:ext>
            </a:extLst>
          </p:cNvPr>
          <p:cNvCxnSpPr>
            <a:cxnSpLocks/>
          </p:cNvCxnSpPr>
          <p:nvPr/>
        </p:nvCxnSpPr>
        <p:spPr>
          <a:xfrm flipH="1" flipV="1">
            <a:off x="8882556" y="5415271"/>
            <a:ext cx="1222048" cy="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8320FA2-550F-42AD-93E6-F0F8734073AF}"/>
              </a:ext>
            </a:extLst>
          </p:cNvPr>
          <p:cNvCxnSpPr/>
          <p:nvPr/>
        </p:nvCxnSpPr>
        <p:spPr>
          <a:xfrm flipV="1">
            <a:off x="10104604" y="5072096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E91C6E4-E4EB-4987-A42F-4E5068F4BF37}"/>
              </a:ext>
            </a:extLst>
          </p:cNvPr>
          <p:cNvCxnSpPr>
            <a:cxnSpLocks/>
          </p:cNvCxnSpPr>
          <p:nvPr/>
        </p:nvCxnSpPr>
        <p:spPr>
          <a:xfrm flipH="1">
            <a:off x="10104604" y="5065212"/>
            <a:ext cx="1195594" cy="68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5F03343-9697-40CD-8ABD-A20985055336}"/>
              </a:ext>
            </a:extLst>
          </p:cNvPr>
          <p:cNvCxnSpPr/>
          <p:nvPr/>
        </p:nvCxnSpPr>
        <p:spPr>
          <a:xfrm flipV="1">
            <a:off x="5461851" y="5635935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217E238-E9AB-43E7-94F7-E7F3E139775B}"/>
              </a:ext>
            </a:extLst>
          </p:cNvPr>
          <p:cNvCxnSpPr/>
          <p:nvPr/>
        </p:nvCxnSpPr>
        <p:spPr>
          <a:xfrm flipV="1">
            <a:off x="11014128" y="5635935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E97EEED-7BF1-4203-B374-901DE8700F89}"/>
              </a:ext>
            </a:extLst>
          </p:cNvPr>
          <p:cNvCxnSpPr>
            <a:cxnSpLocks/>
          </p:cNvCxnSpPr>
          <p:nvPr/>
        </p:nvCxnSpPr>
        <p:spPr>
          <a:xfrm flipH="1">
            <a:off x="5461853" y="5986313"/>
            <a:ext cx="55522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EEB028C-114B-477C-85BD-195672675B14}"/>
              </a:ext>
            </a:extLst>
          </p:cNvPr>
          <p:cNvCxnSpPr>
            <a:cxnSpLocks/>
          </p:cNvCxnSpPr>
          <p:nvPr/>
        </p:nvCxnSpPr>
        <p:spPr>
          <a:xfrm flipH="1">
            <a:off x="5165134" y="5635935"/>
            <a:ext cx="2976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260E8F7-75FA-40D8-895F-538946F273AB}"/>
              </a:ext>
            </a:extLst>
          </p:cNvPr>
          <p:cNvCxnSpPr>
            <a:cxnSpLocks/>
          </p:cNvCxnSpPr>
          <p:nvPr/>
        </p:nvCxnSpPr>
        <p:spPr>
          <a:xfrm flipH="1">
            <a:off x="11018469" y="5635935"/>
            <a:ext cx="313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9FD0212F-0C39-446D-A912-6E7CF83D5B38}"/>
              </a:ext>
            </a:extLst>
          </p:cNvPr>
          <p:cNvCxnSpPr>
            <a:cxnSpLocks/>
          </p:cNvCxnSpPr>
          <p:nvPr/>
        </p:nvCxnSpPr>
        <p:spPr>
          <a:xfrm flipV="1">
            <a:off x="6407123" y="3950092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C7C243A0-AADC-458A-BCD5-EF2D18ACBA0F}"/>
              </a:ext>
            </a:extLst>
          </p:cNvPr>
          <p:cNvCxnSpPr>
            <a:cxnSpLocks/>
          </p:cNvCxnSpPr>
          <p:nvPr/>
        </p:nvCxnSpPr>
        <p:spPr>
          <a:xfrm flipV="1">
            <a:off x="5791073" y="3950093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AAACB2F-6893-448C-B578-1955C96313BF}"/>
              </a:ext>
            </a:extLst>
          </p:cNvPr>
          <p:cNvCxnSpPr>
            <a:cxnSpLocks/>
          </p:cNvCxnSpPr>
          <p:nvPr/>
        </p:nvCxnSpPr>
        <p:spPr>
          <a:xfrm flipV="1">
            <a:off x="7636293" y="3929425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24B79A4-A222-4692-9764-BD473519133A}"/>
              </a:ext>
            </a:extLst>
          </p:cNvPr>
          <p:cNvCxnSpPr>
            <a:cxnSpLocks/>
          </p:cNvCxnSpPr>
          <p:nvPr/>
        </p:nvCxnSpPr>
        <p:spPr>
          <a:xfrm flipV="1">
            <a:off x="7028194" y="3950092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B7ED1B3-6469-4568-A461-45CC9DB126D6}"/>
              </a:ext>
            </a:extLst>
          </p:cNvPr>
          <p:cNvCxnSpPr>
            <a:cxnSpLocks/>
          </p:cNvCxnSpPr>
          <p:nvPr/>
        </p:nvCxnSpPr>
        <p:spPr>
          <a:xfrm flipV="1">
            <a:off x="8874901" y="3950090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C43FE57-2489-4EE6-8392-29D6608F0EB9}"/>
              </a:ext>
            </a:extLst>
          </p:cNvPr>
          <p:cNvCxnSpPr>
            <a:cxnSpLocks/>
          </p:cNvCxnSpPr>
          <p:nvPr/>
        </p:nvCxnSpPr>
        <p:spPr>
          <a:xfrm flipV="1">
            <a:off x="8258851" y="3950091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029B114D-EE9F-4611-845C-2774FBA1B097}"/>
              </a:ext>
            </a:extLst>
          </p:cNvPr>
          <p:cNvCxnSpPr>
            <a:cxnSpLocks/>
          </p:cNvCxnSpPr>
          <p:nvPr/>
        </p:nvCxnSpPr>
        <p:spPr>
          <a:xfrm flipV="1">
            <a:off x="10106103" y="3929427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553C16E-57AD-4FE3-A2F8-A430BD4C1586}"/>
              </a:ext>
            </a:extLst>
          </p:cNvPr>
          <p:cNvCxnSpPr>
            <a:cxnSpLocks/>
          </p:cNvCxnSpPr>
          <p:nvPr/>
        </p:nvCxnSpPr>
        <p:spPr>
          <a:xfrm flipV="1">
            <a:off x="9490053" y="3929428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3AEF5E4-F5BC-4BFF-AB9C-38120A5B1950}"/>
              </a:ext>
            </a:extLst>
          </p:cNvPr>
          <p:cNvCxnSpPr>
            <a:cxnSpLocks/>
          </p:cNvCxnSpPr>
          <p:nvPr/>
        </p:nvCxnSpPr>
        <p:spPr>
          <a:xfrm flipV="1">
            <a:off x="11319128" y="3929425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1398A8F3-1865-4F87-A556-4FA228809091}"/>
              </a:ext>
            </a:extLst>
          </p:cNvPr>
          <p:cNvCxnSpPr>
            <a:cxnSpLocks/>
          </p:cNvCxnSpPr>
          <p:nvPr/>
        </p:nvCxnSpPr>
        <p:spPr>
          <a:xfrm flipV="1">
            <a:off x="10702401" y="3929424"/>
            <a:ext cx="0" cy="2386597"/>
          </a:xfrm>
          <a:prstGeom prst="line">
            <a:avLst/>
          </a:prstGeom>
          <a:ln w="95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F66F34FC-2A57-4C9B-8A37-4D2DDE2DF6A0}"/>
              </a:ext>
            </a:extLst>
          </p:cNvPr>
          <p:cNvSpPr txBox="1"/>
          <p:nvPr/>
        </p:nvSpPr>
        <p:spPr>
          <a:xfrm>
            <a:off x="5880800" y="3895663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D7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4B201E45-0397-474A-8845-55500C612968}"/>
              </a:ext>
            </a:extLst>
          </p:cNvPr>
          <p:cNvSpPr txBox="1"/>
          <p:nvPr/>
        </p:nvSpPr>
        <p:spPr>
          <a:xfrm>
            <a:off x="6505850" y="3895662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D6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3FD683F-6084-4A01-A3F1-9BEE134BFB9D}"/>
              </a:ext>
            </a:extLst>
          </p:cNvPr>
          <p:cNvSpPr txBox="1"/>
          <p:nvPr/>
        </p:nvSpPr>
        <p:spPr>
          <a:xfrm>
            <a:off x="7127598" y="3888050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D5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F36F9CC-56CF-4C06-BA4B-2689A37293BE}"/>
              </a:ext>
            </a:extLst>
          </p:cNvPr>
          <p:cNvSpPr txBox="1"/>
          <p:nvPr/>
        </p:nvSpPr>
        <p:spPr>
          <a:xfrm>
            <a:off x="7752648" y="3888049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D4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8E12C78-11C6-4791-AA9B-F986FF7AA0BA}"/>
              </a:ext>
            </a:extLst>
          </p:cNvPr>
          <p:cNvSpPr txBox="1"/>
          <p:nvPr/>
        </p:nvSpPr>
        <p:spPr>
          <a:xfrm>
            <a:off x="8372079" y="3881286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D3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6439D12-2E89-493B-8AC1-EFCE71E3728E}"/>
              </a:ext>
            </a:extLst>
          </p:cNvPr>
          <p:cNvSpPr txBox="1"/>
          <p:nvPr/>
        </p:nvSpPr>
        <p:spPr>
          <a:xfrm>
            <a:off x="8997129" y="3881285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D2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54F5C1F-8F8E-460C-B30D-56BEAB139B56}"/>
              </a:ext>
            </a:extLst>
          </p:cNvPr>
          <p:cNvSpPr txBox="1"/>
          <p:nvPr/>
        </p:nvSpPr>
        <p:spPr>
          <a:xfrm>
            <a:off x="9591353" y="3870953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4E358AE-3CDB-4C82-92A8-CD1E45728E51}"/>
              </a:ext>
            </a:extLst>
          </p:cNvPr>
          <p:cNvSpPr txBox="1"/>
          <p:nvPr/>
        </p:nvSpPr>
        <p:spPr>
          <a:xfrm>
            <a:off x="10216403" y="3870952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EF0146D-52B8-4F66-836F-2892A1A6C1B0}"/>
              </a:ext>
            </a:extLst>
          </p:cNvPr>
          <p:cNvSpPr txBox="1"/>
          <p:nvPr/>
        </p:nvSpPr>
        <p:spPr>
          <a:xfrm>
            <a:off x="5897363" y="5067721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10FC238-F272-4CF4-99B8-375522B30B19}"/>
              </a:ext>
            </a:extLst>
          </p:cNvPr>
          <p:cNvSpPr txBox="1"/>
          <p:nvPr/>
        </p:nvSpPr>
        <p:spPr>
          <a:xfrm>
            <a:off x="6522145" y="5072096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8387839-A97E-439D-B2C3-FE6E1AAFCAB9}"/>
              </a:ext>
            </a:extLst>
          </p:cNvPr>
          <p:cNvSpPr txBox="1"/>
          <p:nvPr/>
        </p:nvSpPr>
        <p:spPr>
          <a:xfrm>
            <a:off x="7126773" y="5074611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B193E99-944F-4A36-AB71-FABD309CE8F6}"/>
              </a:ext>
            </a:extLst>
          </p:cNvPr>
          <p:cNvSpPr txBox="1"/>
          <p:nvPr/>
        </p:nvSpPr>
        <p:spPr>
          <a:xfrm>
            <a:off x="7751555" y="5078986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C2C1D15-BEA7-44B9-9431-B6753E7C6647}"/>
              </a:ext>
            </a:extLst>
          </p:cNvPr>
          <p:cNvSpPr txBox="1"/>
          <p:nvPr/>
        </p:nvSpPr>
        <p:spPr>
          <a:xfrm>
            <a:off x="8356561" y="5074540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B3E8215-EC1B-433B-B19D-C066F76D51BC}"/>
              </a:ext>
            </a:extLst>
          </p:cNvPr>
          <p:cNvSpPr txBox="1"/>
          <p:nvPr/>
        </p:nvSpPr>
        <p:spPr>
          <a:xfrm>
            <a:off x="8981343" y="5078915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3D2ECEC-CFF8-4BC7-8BE8-0D8F95604097}"/>
              </a:ext>
            </a:extLst>
          </p:cNvPr>
          <p:cNvSpPr txBox="1"/>
          <p:nvPr/>
        </p:nvSpPr>
        <p:spPr>
          <a:xfrm>
            <a:off x="9591621" y="5065473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F2EF0DA-A67E-432C-93F7-D049051BC38C}"/>
              </a:ext>
            </a:extLst>
          </p:cNvPr>
          <p:cNvSpPr txBox="1"/>
          <p:nvPr/>
        </p:nvSpPr>
        <p:spPr>
          <a:xfrm>
            <a:off x="10216403" y="5069848"/>
            <a:ext cx="436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0F0AC414-3DBB-41CA-8CD0-5BB1D0DC8B98}"/>
              </a:ext>
            </a:extLst>
          </p:cNvPr>
          <p:cNvCxnSpPr/>
          <p:nvPr/>
        </p:nvCxnSpPr>
        <p:spPr>
          <a:xfrm flipV="1">
            <a:off x="10702401" y="4383355"/>
            <a:ext cx="0" cy="350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598BC44-6432-48CC-8FA3-CD4BC2F1E0D2}"/>
              </a:ext>
            </a:extLst>
          </p:cNvPr>
          <p:cNvCxnSpPr>
            <a:cxnSpLocks/>
          </p:cNvCxnSpPr>
          <p:nvPr/>
        </p:nvCxnSpPr>
        <p:spPr>
          <a:xfrm flipH="1">
            <a:off x="10702401" y="4733733"/>
            <a:ext cx="6299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551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817A-3221-426D-B8B0-427C5FB5F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Sensors with SPI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556C47-6318-40CA-BB5F-4B38092B9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39" y="948941"/>
            <a:ext cx="2528355" cy="20334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67C11E-317A-4E6B-B294-6917EFEDA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139" y="3773347"/>
            <a:ext cx="2659273" cy="23073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F6E45A-970B-4725-8EC3-C74E87D3FF05}"/>
              </a:ext>
            </a:extLst>
          </p:cNvPr>
          <p:cNvSpPr txBox="1"/>
          <p:nvPr/>
        </p:nvSpPr>
        <p:spPr>
          <a:xfrm>
            <a:off x="753139" y="3182785"/>
            <a:ext cx="2994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RFID Reader</a:t>
            </a:r>
            <a:endParaRPr lang="en-US" sz="3200" dirty="0">
              <a:latin typeface="DilleniaUPC" panose="02020603050405020304" pitchFamily="18" charset="-34"/>
              <a:cs typeface="DilleniaUPC" panose="02020603050405020304" pitchFamily="18" charset="-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7909AD-B533-4B95-A5AE-7C0B987C6A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5453" y="1080497"/>
            <a:ext cx="2424041" cy="20744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20DB35-505E-4D14-9353-0C2DC99E7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5372" y="3875617"/>
            <a:ext cx="3053218" cy="20334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9D43F0-A5F7-4AB7-BE0D-C97FA2A7E4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7594" y="984619"/>
            <a:ext cx="3551583" cy="19977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F1E2B5-BDF0-458D-8558-EA3E9368A238}"/>
              </a:ext>
            </a:extLst>
          </p:cNvPr>
          <p:cNvSpPr txBox="1"/>
          <p:nvPr/>
        </p:nvSpPr>
        <p:spPr>
          <a:xfrm>
            <a:off x="4652171" y="3182785"/>
            <a:ext cx="2994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LED Matrix</a:t>
            </a:r>
            <a:endParaRPr lang="en-US" sz="3200" dirty="0">
              <a:latin typeface="DilleniaUPC" panose="02020603050405020304" pitchFamily="18" charset="-34"/>
              <a:cs typeface="DilleniaUPC" panose="02020603050405020304" pitchFamily="18" charset="-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EE5849-5679-4718-B8E3-62AE82458D24}"/>
              </a:ext>
            </a:extLst>
          </p:cNvPr>
          <p:cNvSpPr txBox="1"/>
          <p:nvPr/>
        </p:nvSpPr>
        <p:spPr>
          <a:xfrm>
            <a:off x="8333772" y="3182784"/>
            <a:ext cx="3393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Pressure Sensor</a:t>
            </a:r>
            <a:endParaRPr lang="en-US" sz="3200" dirty="0">
              <a:latin typeface="DilleniaUPC" panose="02020603050405020304" pitchFamily="18" charset="-34"/>
              <a:cs typeface="Dillenia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3807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B2942-95AA-408A-B019-EF0BB230D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I2C interface in Arduino</a:t>
            </a:r>
          </a:p>
        </p:txBody>
      </p:sp>
      <p:pic>
        <p:nvPicPr>
          <p:cNvPr id="7" name="Picture 6" descr="Diagram, schematic&#10;&#10;Description automatically generated with medium confidence">
            <a:extLst>
              <a:ext uri="{FF2B5EF4-FFF2-40B4-BE49-F238E27FC236}">
                <a16:creationId xmlns:a16="http://schemas.microsoft.com/office/drawing/2014/main" id="{DC4B824F-828B-4318-947C-6B955D0EB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834" y="993822"/>
            <a:ext cx="9828665" cy="487035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D98DDA4-DEEF-4B47-BA55-65AE4C9953E7}"/>
              </a:ext>
            </a:extLst>
          </p:cNvPr>
          <p:cNvSpPr/>
          <p:nvPr/>
        </p:nvSpPr>
        <p:spPr>
          <a:xfrm>
            <a:off x="10833904" y="3183038"/>
            <a:ext cx="647595" cy="49771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87C51-BFA0-4193-A7A7-6537101180BA}"/>
              </a:ext>
            </a:extLst>
          </p:cNvPr>
          <p:cNvSpPr txBox="1"/>
          <p:nvPr/>
        </p:nvSpPr>
        <p:spPr>
          <a:xfrm>
            <a:off x="868886" y="1527819"/>
            <a:ext cx="3367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SCK/SCLK = 13</a:t>
            </a:r>
          </a:p>
          <a:p>
            <a:r>
              <a:rPr lang="en-US" dirty="0"/>
              <a:t>MISO          = 12</a:t>
            </a:r>
          </a:p>
          <a:p>
            <a:r>
              <a:rPr lang="en-US" dirty="0"/>
              <a:t>MOSI          = 11</a:t>
            </a:r>
          </a:p>
          <a:p>
            <a:r>
              <a:rPr lang="en-US" dirty="0"/>
              <a:t>CE              = Can be selected</a:t>
            </a:r>
          </a:p>
        </p:txBody>
      </p:sp>
    </p:spTree>
    <p:extLst>
      <p:ext uri="{BB962C8B-B14F-4D97-AF65-F5344CB8AC3E}">
        <p14:creationId xmlns:p14="http://schemas.microsoft.com/office/powerpoint/2010/main" val="116655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25D76-9B54-40A5-BB21-3767C19B6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237" y="0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Arduino1 (Transmitter) Sample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77DA91-B078-4028-B1AE-2C4627E67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06" y="1654854"/>
            <a:ext cx="5369129" cy="388799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379185-0834-4C2C-A514-EDA7C8534528}"/>
              </a:ext>
            </a:extLst>
          </p:cNvPr>
          <p:cNvCxnSpPr/>
          <p:nvPr/>
        </p:nvCxnSpPr>
        <p:spPr>
          <a:xfrm>
            <a:off x="6093781" y="880575"/>
            <a:ext cx="0" cy="50968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9DD3423-B3BF-4081-A479-A64661443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562" y="1526253"/>
            <a:ext cx="4929174" cy="207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5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4C9C29-8C44-4AED-97E5-28EE891BF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1" y="1438275"/>
            <a:ext cx="5238750" cy="398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FBDF4E-CD27-46D8-9D96-0CDB8F235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781" y="0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Arduino2 (Receiver) Sample Code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344EFF8-5653-4DD7-BC27-E20833AB6C1E}"/>
              </a:ext>
            </a:extLst>
          </p:cNvPr>
          <p:cNvCxnSpPr/>
          <p:nvPr/>
        </p:nvCxnSpPr>
        <p:spPr>
          <a:xfrm>
            <a:off x="5901871" y="921023"/>
            <a:ext cx="0" cy="50968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17359C3-0CD7-4B13-9B83-F9A8D51976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0509" y="1438275"/>
            <a:ext cx="2981325" cy="2390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8D863C-4BFB-4D3F-AC60-FA1809EE20CA}"/>
              </a:ext>
            </a:extLst>
          </p:cNvPr>
          <p:cNvSpPr txBox="1"/>
          <p:nvPr/>
        </p:nvSpPr>
        <p:spPr>
          <a:xfrm>
            <a:off x="6290130" y="4018327"/>
            <a:ext cx="51704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When both sides are completed, run receiver first, then run transmitter.</a:t>
            </a:r>
          </a:p>
          <a:p>
            <a:endParaRPr lang="en-US" dirty="0"/>
          </a:p>
          <a:p>
            <a:r>
              <a:rPr lang="en-US" dirty="0"/>
              <a:t>- You should see message on receiver side in serial monitor.</a:t>
            </a:r>
          </a:p>
        </p:txBody>
      </p:sp>
    </p:spTree>
    <p:extLst>
      <p:ext uri="{BB962C8B-B14F-4D97-AF65-F5344CB8AC3E}">
        <p14:creationId xmlns:p14="http://schemas.microsoft.com/office/powerpoint/2010/main" val="98891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Related image">
            <a:extLst>
              <a:ext uri="{FF2B5EF4-FFF2-40B4-BE49-F238E27FC236}">
                <a16:creationId xmlns:a16="http://schemas.microsoft.com/office/drawing/2014/main" id="{B7EF00E0-C74D-4B81-B6C0-E1B8BCF9A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275231" flipH="1">
            <a:off x="904929" y="3620007"/>
            <a:ext cx="1168201" cy="1168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0DB6D-DD6D-44C2-BA89-9BB165FCF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801" y="12316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Lab 5.2 : LED wireless control from Light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796B0-058D-4FA6-8E3B-B665CC792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212904"/>
            <a:ext cx="10910777" cy="494910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Arduino</a:t>
            </a:r>
          </a:p>
        </p:txBody>
      </p:sp>
      <p:pic>
        <p:nvPicPr>
          <p:cNvPr id="4" name="Picture 2" descr="Image result for arduino port">
            <a:extLst>
              <a:ext uri="{FF2B5EF4-FFF2-40B4-BE49-F238E27FC236}">
                <a16:creationId xmlns:a16="http://schemas.microsoft.com/office/drawing/2014/main" id="{A11D7121-0873-4973-BB1F-BF84D3634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509" y="3522502"/>
            <a:ext cx="3179768" cy="2275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F4C370-082D-46BD-AA66-CADD6436841F}"/>
              </a:ext>
            </a:extLst>
          </p:cNvPr>
          <p:cNvSpPr txBox="1"/>
          <p:nvPr/>
        </p:nvSpPr>
        <p:spPr>
          <a:xfrm>
            <a:off x="7999489" y="3201852"/>
            <a:ext cx="31797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VCC     -&gt; 3v3</a:t>
            </a:r>
          </a:p>
          <a:p>
            <a:r>
              <a:rPr lang="en-US" sz="2400" dirty="0"/>
              <a:t>GND     -&gt; GND</a:t>
            </a:r>
          </a:p>
          <a:p>
            <a:r>
              <a:rPr lang="en-US" sz="2400" dirty="0"/>
              <a:t>CSN     -&gt; Digital 7</a:t>
            </a:r>
          </a:p>
          <a:p>
            <a:r>
              <a:rPr lang="en-US" sz="2400" dirty="0"/>
              <a:t>CE        -&gt; Digital 8</a:t>
            </a:r>
          </a:p>
          <a:p>
            <a:r>
              <a:rPr lang="en-US" sz="2400" dirty="0"/>
              <a:t>MOSI   -&gt; Digital 11</a:t>
            </a:r>
          </a:p>
          <a:p>
            <a:r>
              <a:rPr lang="en-US" sz="2400" dirty="0"/>
              <a:t>SCK     -&gt; Digital 13</a:t>
            </a:r>
          </a:p>
          <a:p>
            <a:r>
              <a:rPr lang="en-US" sz="2400" dirty="0"/>
              <a:t>MISO   -&gt; Digital 12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E94DFD-1ED9-4D2E-9EB1-6CFB4E24FA29}"/>
              </a:ext>
            </a:extLst>
          </p:cNvPr>
          <p:cNvSpPr/>
          <p:nvPr/>
        </p:nvSpPr>
        <p:spPr>
          <a:xfrm>
            <a:off x="10354339" y="799807"/>
            <a:ext cx="843748" cy="3663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 descr="Image result for RESISTOR cartoon">
            <a:extLst>
              <a:ext uri="{FF2B5EF4-FFF2-40B4-BE49-F238E27FC236}">
                <a16:creationId xmlns:a16="http://schemas.microsoft.com/office/drawing/2014/main" id="{4493C2E4-7B4C-40FC-B103-7C42F0908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20846">
            <a:off x="1559172" y="2593211"/>
            <a:ext cx="836501" cy="83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E5D8551A-2813-45DE-8B59-ECE4E26019F6}"/>
              </a:ext>
            </a:extLst>
          </p:cNvPr>
          <p:cNvSpPr/>
          <p:nvPr/>
        </p:nvSpPr>
        <p:spPr>
          <a:xfrm rot="10800000">
            <a:off x="1754999" y="5149337"/>
            <a:ext cx="424167" cy="396748"/>
          </a:xfrm>
          <a:prstGeom prst="triangle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7EF2D6-10FA-435D-A8BF-554B9796EFE6}"/>
              </a:ext>
            </a:extLst>
          </p:cNvPr>
          <p:cNvCxnSpPr>
            <a:cxnSpLocks/>
          </p:cNvCxnSpPr>
          <p:nvPr/>
        </p:nvCxnSpPr>
        <p:spPr>
          <a:xfrm flipV="1">
            <a:off x="1977422" y="2043807"/>
            <a:ext cx="0" cy="422891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9A0B05-5D15-4FEE-9A1E-0F59EAB4512C}"/>
              </a:ext>
            </a:extLst>
          </p:cNvPr>
          <p:cNvCxnSpPr>
            <a:cxnSpLocks/>
          </p:cNvCxnSpPr>
          <p:nvPr/>
        </p:nvCxnSpPr>
        <p:spPr>
          <a:xfrm flipV="1">
            <a:off x="1753779" y="2032153"/>
            <a:ext cx="447286" cy="1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A2F0F33-58F6-4080-A3C6-44ED9E2F5F81}"/>
              </a:ext>
            </a:extLst>
          </p:cNvPr>
          <p:cNvSpPr txBox="1"/>
          <p:nvPr/>
        </p:nvSpPr>
        <p:spPr>
          <a:xfrm>
            <a:off x="2365053" y="1862469"/>
            <a:ext cx="990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2DA3DC-E9E7-40ED-9230-A62686446467}"/>
              </a:ext>
            </a:extLst>
          </p:cNvPr>
          <p:cNvSpPr txBox="1"/>
          <p:nvPr/>
        </p:nvSpPr>
        <p:spPr>
          <a:xfrm>
            <a:off x="2195244" y="2773296"/>
            <a:ext cx="1182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10Kohm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C670F66-2A9D-4CBB-B890-05DAFCE8D9BF}"/>
              </a:ext>
            </a:extLst>
          </p:cNvPr>
          <p:cNvCxnSpPr>
            <a:cxnSpLocks/>
          </p:cNvCxnSpPr>
          <p:nvPr/>
        </p:nvCxnSpPr>
        <p:spPr>
          <a:xfrm flipV="1">
            <a:off x="1967082" y="4403492"/>
            <a:ext cx="0" cy="744893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F1F6F4E-4589-4499-B7F3-B98E968F1483}"/>
              </a:ext>
            </a:extLst>
          </p:cNvPr>
          <p:cNvCxnSpPr>
            <a:cxnSpLocks/>
          </p:cNvCxnSpPr>
          <p:nvPr/>
        </p:nvCxnSpPr>
        <p:spPr>
          <a:xfrm flipV="1">
            <a:off x="1977422" y="3510546"/>
            <a:ext cx="0" cy="579655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598CAE8-7E86-4A6B-A772-D58A23283576}"/>
              </a:ext>
            </a:extLst>
          </p:cNvPr>
          <p:cNvCxnSpPr>
            <a:cxnSpLocks/>
          </p:cNvCxnSpPr>
          <p:nvPr/>
        </p:nvCxnSpPr>
        <p:spPr>
          <a:xfrm flipH="1">
            <a:off x="1990146" y="3583007"/>
            <a:ext cx="78144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3DC6274-F9C0-449C-B8B9-5B59D02B5448}"/>
              </a:ext>
            </a:extLst>
          </p:cNvPr>
          <p:cNvGrpSpPr/>
          <p:nvPr/>
        </p:nvGrpSpPr>
        <p:grpSpPr>
          <a:xfrm>
            <a:off x="4735798" y="1068681"/>
            <a:ext cx="1972451" cy="2134341"/>
            <a:chOff x="7002688" y="918185"/>
            <a:chExt cx="1972451" cy="2134341"/>
          </a:xfrm>
        </p:grpSpPr>
        <p:pic>
          <p:nvPicPr>
            <p:cNvPr id="21" name="Picture 6" descr="Image result for RESISTOR cartoon">
              <a:extLst>
                <a:ext uri="{FF2B5EF4-FFF2-40B4-BE49-F238E27FC236}">
                  <a16:creationId xmlns:a16="http://schemas.microsoft.com/office/drawing/2014/main" id="{6A3A3DAE-0CEA-44F7-9EA9-FDACEEDC6F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20846">
              <a:off x="7257640" y="1962481"/>
              <a:ext cx="504293" cy="5042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CF7262B8-09D3-49D0-AC05-5F471A3D9E20}"/>
                </a:ext>
              </a:extLst>
            </p:cNvPr>
            <p:cNvSpPr/>
            <p:nvPr/>
          </p:nvSpPr>
          <p:spPr>
            <a:xfrm rot="10800000">
              <a:off x="7392212" y="2819265"/>
              <a:ext cx="235147" cy="233261"/>
            </a:xfrm>
            <a:prstGeom prst="triangle">
              <a:avLst/>
            </a:prstGeom>
            <a:noFill/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6C1E93D-2D9E-4AE6-9E8B-4FAF3F652770}"/>
                </a:ext>
              </a:extLst>
            </p:cNvPr>
            <p:cNvSpPr txBox="1"/>
            <p:nvPr/>
          </p:nvSpPr>
          <p:spPr>
            <a:xfrm>
              <a:off x="7554410" y="2029961"/>
              <a:ext cx="80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220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D955E25-3101-44C5-AB93-D3A6F1B5ABCD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 flipV="1">
              <a:off x="7509785" y="2497947"/>
              <a:ext cx="1" cy="321318"/>
            </a:xfrm>
            <a:prstGeom prst="line">
              <a:avLst/>
            </a:prstGeom>
            <a:ln w="476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4" descr="Image result for LED">
              <a:extLst>
                <a:ext uri="{FF2B5EF4-FFF2-40B4-BE49-F238E27FC236}">
                  <a16:creationId xmlns:a16="http://schemas.microsoft.com/office/drawing/2014/main" id="{AF7D1F3D-1E77-441E-836D-BD2048186D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02688" y="918185"/>
              <a:ext cx="1972451" cy="8764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6C1971F-6F90-4DB9-83B7-DFDB399DFA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99940" y="1622551"/>
              <a:ext cx="1" cy="321318"/>
            </a:xfrm>
            <a:prstGeom prst="line">
              <a:avLst/>
            </a:prstGeom>
            <a:ln w="476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https://cu.lnwfile.com/_/cu/_raw/2i/wg/ot.jpg">
            <a:extLst>
              <a:ext uri="{FF2B5EF4-FFF2-40B4-BE49-F238E27FC236}">
                <a16:creationId xmlns:a16="http://schemas.microsoft.com/office/drawing/2014/main" id="{45763743-8A94-4F93-90C5-DECC0E5CF1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145" y="1203908"/>
            <a:ext cx="3416459" cy="1643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ED2DFB0-DBC9-4E1A-BED8-F000C095C3B5}"/>
              </a:ext>
            </a:extLst>
          </p:cNvPr>
          <p:cNvCxnSpPr>
            <a:cxnSpLocks/>
          </p:cNvCxnSpPr>
          <p:nvPr/>
        </p:nvCxnSpPr>
        <p:spPr>
          <a:xfrm flipH="1">
            <a:off x="1576362" y="4090201"/>
            <a:ext cx="413784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A27061-F415-4C2B-8351-0DBC5EBEB79C}"/>
              </a:ext>
            </a:extLst>
          </p:cNvPr>
          <p:cNvCxnSpPr>
            <a:cxnSpLocks/>
          </p:cNvCxnSpPr>
          <p:nvPr/>
        </p:nvCxnSpPr>
        <p:spPr>
          <a:xfrm flipH="1">
            <a:off x="1546887" y="4435278"/>
            <a:ext cx="413784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794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B3C0B-50B0-40AD-B655-1D4194966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968" y="0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Lab 5.2 : LED wireless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63B76-424B-4B92-B779-A8449168D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+mn-lt"/>
              </a:rPr>
              <a:t>Requirements</a:t>
            </a: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      - When button pressed, send message to another side.</a:t>
            </a: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              - 1</a:t>
            </a:r>
            <a:r>
              <a:rPr lang="en-US" sz="2400" baseline="30000" dirty="0">
                <a:latin typeface="+mn-lt"/>
              </a:rPr>
              <a:t>st</a:t>
            </a:r>
            <a:r>
              <a:rPr lang="en-US" sz="2400" dirty="0">
                <a:latin typeface="+mn-lt"/>
              </a:rPr>
              <a:t> press : Send ON</a:t>
            </a: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              - 2</a:t>
            </a:r>
            <a:r>
              <a:rPr lang="en-US" sz="2400" baseline="30000" dirty="0">
                <a:latin typeface="+mn-lt"/>
              </a:rPr>
              <a:t>nd</a:t>
            </a:r>
            <a:r>
              <a:rPr lang="en-US" sz="2400" dirty="0">
                <a:latin typeface="+mn-lt"/>
              </a:rPr>
              <a:t> press : Send OFF</a:t>
            </a: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              - 3</a:t>
            </a:r>
            <a:r>
              <a:rPr lang="en-US" sz="2400" baseline="30000" dirty="0">
                <a:latin typeface="+mn-lt"/>
              </a:rPr>
              <a:t>rd</a:t>
            </a:r>
            <a:r>
              <a:rPr lang="en-US" sz="2400" dirty="0">
                <a:latin typeface="+mn-lt"/>
              </a:rPr>
              <a:t> press : Send ON and so on</a:t>
            </a: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      - Button event must be the interrupted callback function.</a:t>
            </a: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      - LED on another side on/off according to the message received.</a:t>
            </a:r>
          </a:p>
          <a:p>
            <a:pPr marL="0" indent="0">
              <a:buNone/>
            </a:pP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4918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63CE40EB-33CD-4BBE-9E7E-62DFC4CD8D88}"/>
              </a:ext>
            </a:extLst>
          </p:cNvPr>
          <p:cNvGrpSpPr/>
          <p:nvPr/>
        </p:nvGrpSpPr>
        <p:grpSpPr>
          <a:xfrm>
            <a:off x="514350" y="732997"/>
            <a:ext cx="4762500" cy="3848528"/>
            <a:chOff x="386426" y="1009222"/>
            <a:chExt cx="4762500" cy="384852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1A5BFDA-B791-4E04-8749-F5B28E76C971}"/>
                </a:ext>
              </a:extLst>
            </p:cNvPr>
            <p:cNvGrpSpPr/>
            <p:nvPr/>
          </p:nvGrpSpPr>
          <p:grpSpPr>
            <a:xfrm>
              <a:off x="605501" y="1438275"/>
              <a:ext cx="4286250" cy="3419475"/>
              <a:chOff x="605501" y="1438275"/>
              <a:chExt cx="4286250" cy="3419475"/>
            </a:xfrm>
          </p:grpSpPr>
          <p:pic>
            <p:nvPicPr>
              <p:cNvPr id="3074" name="Picture 2" descr="https://www.spicydog.org/images/etc/AccelerometerAndGyroscope2.gif">
                <a:extLst>
                  <a:ext uri="{FF2B5EF4-FFF2-40B4-BE49-F238E27FC236}">
                    <a16:creationId xmlns:a16="http://schemas.microsoft.com/office/drawing/2014/main" id="{91105BC7-CD8C-4875-BEAB-0B315E3E4AD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3139" y="1438275"/>
                <a:ext cx="3624262" cy="299042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1355193-BF21-4BBC-AD87-D8C076BDBBB6}"/>
                  </a:ext>
                </a:extLst>
              </p:cNvPr>
              <p:cNvSpPr/>
              <p:nvPr/>
            </p:nvSpPr>
            <p:spPr>
              <a:xfrm>
                <a:off x="605501" y="3000375"/>
                <a:ext cx="4286250" cy="18573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5CF95F5-36A8-45A1-B275-CCA0197BDB4B}"/>
                </a:ext>
              </a:extLst>
            </p:cNvPr>
            <p:cNvSpPr/>
            <p:nvPr/>
          </p:nvSpPr>
          <p:spPr>
            <a:xfrm>
              <a:off x="713270" y="1009222"/>
              <a:ext cx="4286250" cy="7855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D61FA71A-1B61-45A2-8D62-54D3B269BCC3}"/>
                </a:ext>
              </a:extLst>
            </p:cNvPr>
            <p:cNvCxnSpPr/>
            <p:nvPr/>
          </p:nvCxnSpPr>
          <p:spPr>
            <a:xfrm>
              <a:off x="386426" y="2295525"/>
              <a:ext cx="4762500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6560894-63B2-4522-B9B5-277EA880F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39" y="107567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How it work ?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FD6A82D-2245-4183-AEB7-F6AB6B9A4143}"/>
              </a:ext>
            </a:extLst>
          </p:cNvPr>
          <p:cNvGrpSpPr/>
          <p:nvPr/>
        </p:nvGrpSpPr>
        <p:grpSpPr>
          <a:xfrm>
            <a:off x="5191125" y="1669607"/>
            <a:ext cx="6267450" cy="3112371"/>
            <a:chOff x="2663352" y="2126807"/>
            <a:chExt cx="6267450" cy="311237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E9CBAD6-C4E9-4521-95E7-EB86AF236B15}"/>
                </a:ext>
              </a:extLst>
            </p:cNvPr>
            <p:cNvGrpSpPr/>
            <p:nvPr/>
          </p:nvGrpSpPr>
          <p:grpSpPr>
            <a:xfrm>
              <a:off x="4628956" y="2126807"/>
              <a:ext cx="4264410" cy="3112371"/>
              <a:chOff x="6452330" y="1249651"/>
              <a:chExt cx="4264410" cy="3112371"/>
            </a:xfrm>
          </p:grpSpPr>
          <p:pic>
            <p:nvPicPr>
              <p:cNvPr id="6" name="Picture 2" descr="https://www.spicydog.org/images/etc/AccelerometerAndGyroscope2.gif">
                <a:extLst>
                  <a:ext uri="{FF2B5EF4-FFF2-40B4-BE49-F238E27FC236}">
                    <a16:creationId xmlns:a16="http://schemas.microsoft.com/office/drawing/2014/main" id="{41773D26-D8E0-41FF-B0D8-6521F57F64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941140">
                <a:off x="6468420" y="1371600"/>
                <a:ext cx="3624262" cy="299042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CFB4C29-F8B2-4DF0-95DB-E1A4B5A489A4}"/>
                  </a:ext>
                </a:extLst>
              </p:cNvPr>
              <p:cNvSpPr/>
              <p:nvPr/>
            </p:nvSpPr>
            <p:spPr>
              <a:xfrm rot="1936469">
                <a:off x="6452330" y="1249651"/>
                <a:ext cx="4264410" cy="22066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B053FBF-B5CB-4B6C-98C4-08C0D059EE52}"/>
                </a:ext>
              </a:extLst>
            </p:cNvPr>
            <p:cNvCxnSpPr>
              <a:cxnSpLocks/>
            </p:cNvCxnSpPr>
            <p:nvPr/>
          </p:nvCxnSpPr>
          <p:spPr>
            <a:xfrm>
              <a:off x="2663352" y="4276725"/>
              <a:ext cx="6267450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425ADA-F418-4BA5-A6E2-E4A142B47E2A}"/>
                </a:ext>
              </a:extLst>
            </p:cNvPr>
            <p:cNvSpPr txBox="1"/>
            <p:nvPr/>
          </p:nvSpPr>
          <p:spPr>
            <a:xfrm>
              <a:off x="6915151" y="4149864"/>
              <a:ext cx="5905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ᶿ</a:t>
              </a: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C9CE4C-7C68-4AE8-8D00-79082F7B0A7B}"/>
              </a:ext>
            </a:extLst>
          </p:cNvPr>
          <p:cNvCxnSpPr/>
          <p:nvPr/>
        </p:nvCxnSpPr>
        <p:spPr>
          <a:xfrm>
            <a:off x="8254767" y="989901"/>
            <a:ext cx="0" cy="1862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C287FE9-7CB5-4449-98C1-DD735A6EC86A}"/>
              </a:ext>
            </a:extLst>
          </p:cNvPr>
          <p:cNvSpPr txBox="1"/>
          <p:nvPr/>
        </p:nvSpPr>
        <p:spPr>
          <a:xfrm>
            <a:off x="8330268" y="1350628"/>
            <a:ext cx="1703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Gravity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13E810-077D-4084-A571-D14B6956C0C1}"/>
              </a:ext>
            </a:extLst>
          </p:cNvPr>
          <p:cNvCxnSpPr/>
          <p:nvPr/>
        </p:nvCxnSpPr>
        <p:spPr>
          <a:xfrm>
            <a:off x="6535024" y="4219662"/>
            <a:ext cx="2416029" cy="1593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E28644F-1CFB-49B9-B51E-AFBC0D3E6410}"/>
              </a:ext>
            </a:extLst>
          </p:cNvPr>
          <p:cNvSpPr txBox="1"/>
          <p:nvPr/>
        </p:nvSpPr>
        <p:spPr>
          <a:xfrm>
            <a:off x="6392363" y="4739780"/>
            <a:ext cx="1392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G*sin(</a:t>
            </a:r>
            <a:r>
              <a:rPr lang="el-GR" dirty="0"/>
              <a:t>θ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2384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CE81-F3D1-4EE3-A316-8B5964AF6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39" y="0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How it work ?</a:t>
            </a:r>
          </a:p>
        </p:txBody>
      </p:sp>
      <p:pic>
        <p:nvPicPr>
          <p:cNvPr id="7" name="Acce">
            <a:hlinkClick r:id="" action="ppaction://media"/>
            <a:extLst>
              <a:ext uri="{FF2B5EF4-FFF2-40B4-BE49-F238E27FC236}">
                <a16:creationId xmlns:a16="http://schemas.microsoft.com/office/drawing/2014/main" id="{BA4C5E6D-DBF1-4E59-AEDE-0EE0616A5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7672" y="890340"/>
            <a:ext cx="8324850" cy="541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014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0D07A-7885-487F-81FD-14E7DAEEC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30" y="45986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Capacitor / Capacitance</a:t>
            </a:r>
          </a:p>
        </p:txBody>
      </p:sp>
      <p:pic>
        <p:nvPicPr>
          <p:cNvPr id="6146" name="Picture 2" descr="introduction to capacitors the symbol">
            <a:extLst>
              <a:ext uri="{FF2B5EF4-FFF2-40B4-BE49-F238E27FC236}">
                <a16:creationId xmlns:a16="http://schemas.microsoft.com/office/drawing/2014/main" id="{64535543-2AC8-4C43-BDED-15C824DF1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570" y="1282054"/>
            <a:ext cx="4652962" cy="4293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ntroduction to capacitors">
            <a:extLst>
              <a:ext uri="{FF2B5EF4-FFF2-40B4-BE49-F238E27FC236}">
                <a16:creationId xmlns:a16="http://schemas.microsoft.com/office/drawing/2014/main" id="{1ED5AFBD-FA11-4E1B-96BA-372B6F8F8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106" y="438770"/>
            <a:ext cx="2864233" cy="120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capacitor capacitance">
            <a:extLst>
              <a:ext uri="{FF2B5EF4-FFF2-40B4-BE49-F238E27FC236}">
                <a16:creationId xmlns:a16="http://schemas.microsoft.com/office/drawing/2014/main" id="{8A6AEF6E-1ED8-42ED-9787-0246CC787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5881" y="1778383"/>
            <a:ext cx="283845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the capacitance of a capacitor">
            <a:extLst>
              <a:ext uri="{FF2B5EF4-FFF2-40B4-BE49-F238E27FC236}">
                <a16:creationId xmlns:a16="http://schemas.microsoft.com/office/drawing/2014/main" id="{835F62D7-F590-40E1-910D-359C56290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855" y="3004195"/>
            <a:ext cx="371475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58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06822B83-F1FB-49E4-8E62-EC9DB2054200}"/>
              </a:ext>
            </a:extLst>
          </p:cNvPr>
          <p:cNvGrpSpPr/>
          <p:nvPr/>
        </p:nvGrpSpPr>
        <p:grpSpPr>
          <a:xfrm rot="19223427">
            <a:off x="4850584" y="3408379"/>
            <a:ext cx="2936240" cy="2769376"/>
            <a:chOff x="6243002" y="3173658"/>
            <a:chExt cx="2936240" cy="276937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435B56C9-1135-4AF8-8AE6-1A52A815C5C1}"/>
                </a:ext>
              </a:extLst>
            </p:cNvPr>
            <p:cNvGrpSpPr/>
            <p:nvPr/>
          </p:nvGrpSpPr>
          <p:grpSpPr>
            <a:xfrm>
              <a:off x="6243002" y="3378018"/>
              <a:ext cx="2936240" cy="2565016"/>
              <a:chOff x="605501" y="1438275"/>
              <a:chExt cx="4286250" cy="3419475"/>
            </a:xfrm>
          </p:grpSpPr>
          <p:pic>
            <p:nvPicPr>
              <p:cNvPr id="32" name="Picture 2" descr="https://www.spicydog.org/images/etc/AccelerometerAndGyroscope2.gif">
                <a:extLst>
                  <a:ext uri="{FF2B5EF4-FFF2-40B4-BE49-F238E27FC236}">
                    <a16:creationId xmlns:a16="http://schemas.microsoft.com/office/drawing/2014/main" id="{6588FD4B-9985-41DB-AA06-FEAF81ABB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3139" y="1438275"/>
                <a:ext cx="3624262" cy="299042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C0E459D-0F86-4C8F-BFDF-3D048B474C72}"/>
                  </a:ext>
                </a:extLst>
              </p:cNvPr>
              <p:cNvSpPr/>
              <p:nvPr/>
            </p:nvSpPr>
            <p:spPr>
              <a:xfrm>
                <a:off x="605501" y="3000375"/>
                <a:ext cx="4286250" cy="18573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2050670-8B20-4C03-A3AA-DF4D36C26361}"/>
                </a:ext>
              </a:extLst>
            </p:cNvPr>
            <p:cNvSpPr/>
            <p:nvPr/>
          </p:nvSpPr>
          <p:spPr>
            <a:xfrm>
              <a:off x="6505576" y="3173658"/>
              <a:ext cx="2411093" cy="4888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837A4F7-248C-4E70-8282-94A0B19E70C2}"/>
              </a:ext>
            </a:extLst>
          </p:cNvPr>
          <p:cNvGrpSpPr/>
          <p:nvPr/>
        </p:nvGrpSpPr>
        <p:grpSpPr>
          <a:xfrm rot="3291754">
            <a:off x="5592284" y="1147496"/>
            <a:ext cx="2748759" cy="2095593"/>
            <a:chOff x="6452330" y="1249651"/>
            <a:chExt cx="4264410" cy="3112371"/>
          </a:xfrm>
        </p:grpSpPr>
        <p:pic>
          <p:nvPicPr>
            <p:cNvPr id="27" name="Picture 2" descr="https://www.spicydog.org/images/etc/AccelerometerAndGyroscope2.gif">
              <a:extLst>
                <a:ext uri="{FF2B5EF4-FFF2-40B4-BE49-F238E27FC236}">
                  <a16:creationId xmlns:a16="http://schemas.microsoft.com/office/drawing/2014/main" id="{11264EA3-0376-4F90-821B-D1E83B2EB9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41140">
              <a:off x="6468420" y="1371600"/>
              <a:ext cx="3624262" cy="29904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3E0966C-79C8-42F8-8F00-BE6D55039E84}"/>
                </a:ext>
              </a:extLst>
            </p:cNvPr>
            <p:cNvSpPr/>
            <p:nvPr/>
          </p:nvSpPr>
          <p:spPr>
            <a:xfrm rot="1936469">
              <a:off x="6452330" y="1249651"/>
              <a:ext cx="4264410" cy="2206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76607C-E9A5-43C1-BD81-640B55C1CB70}"/>
              </a:ext>
            </a:extLst>
          </p:cNvPr>
          <p:cNvGrpSpPr/>
          <p:nvPr/>
        </p:nvGrpSpPr>
        <p:grpSpPr>
          <a:xfrm>
            <a:off x="7092451" y="2888300"/>
            <a:ext cx="2936240" cy="2769376"/>
            <a:chOff x="6243002" y="3173658"/>
            <a:chExt cx="2936240" cy="2769376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AD743EE-600C-4100-A8BC-5492E1ADCAEE}"/>
                </a:ext>
              </a:extLst>
            </p:cNvPr>
            <p:cNvGrpSpPr/>
            <p:nvPr/>
          </p:nvGrpSpPr>
          <p:grpSpPr>
            <a:xfrm>
              <a:off x="6243002" y="3378018"/>
              <a:ext cx="2936240" cy="2565016"/>
              <a:chOff x="605501" y="1438275"/>
              <a:chExt cx="4286250" cy="3419475"/>
            </a:xfrm>
          </p:grpSpPr>
          <p:pic>
            <p:nvPicPr>
              <p:cNvPr id="21" name="Picture 2" descr="https://www.spicydog.org/images/etc/AccelerometerAndGyroscope2.gif">
                <a:extLst>
                  <a:ext uri="{FF2B5EF4-FFF2-40B4-BE49-F238E27FC236}">
                    <a16:creationId xmlns:a16="http://schemas.microsoft.com/office/drawing/2014/main" id="{60859B7D-9E68-4BDF-BA18-60C532EC713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3139" y="1438275"/>
                <a:ext cx="3624262" cy="299042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FFBA921-394A-4C97-A243-35131A591291}"/>
                  </a:ext>
                </a:extLst>
              </p:cNvPr>
              <p:cNvSpPr/>
              <p:nvPr/>
            </p:nvSpPr>
            <p:spPr>
              <a:xfrm>
                <a:off x="605501" y="3000375"/>
                <a:ext cx="4286250" cy="18573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BB335FD-4F01-461F-866F-DDEB5116D4B7}"/>
                </a:ext>
              </a:extLst>
            </p:cNvPr>
            <p:cNvSpPr/>
            <p:nvPr/>
          </p:nvSpPr>
          <p:spPr>
            <a:xfrm>
              <a:off x="6505576" y="3173658"/>
              <a:ext cx="2411093" cy="4888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F5BDE29-D97E-4764-A6C2-BE0E1E75A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561" y="62156"/>
            <a:ext cx="9601200" cy="7855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3-Axis Accelerometer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06595BC-3A74-4819-B6BB-F146E7AE3DAB}"/>
              </a:ext>
            </a:extLst>
          </p:cNvPr>
          <p:cNvCxnSpPr/>
          <p:nvPr/>
        </p:nvCxnSpPr>
        <p:spPr>
          <a:xfrm flipV="1">
            <a:off x="6612114" y="1108335"/>
            <a:ext cx="0" cy="43932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FEAD3C9-70A9-462C-BEA7-056849E2E321}"/>
              </a:ext>
            </a:extLst>
          </p:cNvPr>
          <p:cNvCxnSpPr/>
          <p:nvPr/>
        </p:nvCxnSpPr>
        <p:spPr>
          <a:xfrm>
            <a:off x="3526014" y="3282250"/>
            <a:ext cx="61722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AC7A2B0-BE4F-4997-9F1B-DD1973C51882}"/>
              </a:ext>
            </a:extLst>
          </p:cNvPr>
          <p:cNvCxnSpPr>
            <a:cxnSpLocks/>
          </p:cNvCxnSpPr>
          <p:nvPr/>
        </p:nvCxnSpPr>
        <p:spPr>
          <a:xfrm flipV="1">
            <a:off x="4435651" y="1615375"/>
            <a:ext cx="4352925" cy="333374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9F3CBC9-658F-4101-9763-76D75D9F273D}"/>
              </a:ext>
            </a:extLst>
          </p:cNvPr>
          <p:cNvSpPr txBox="1"/>
          <p:nvPr/>
        </p:nvSpPr>
        <p:spPr>
          <a:xfrm>
            <a:off x="9916957" y="3097583"/>
            <a:ext cx="1200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CC36BA-57F6-4316-A700-9E9108192F63}"/>
              </a:ext>
            </a:extLst>
          </p:cNvPr>
          <p:cNvSpPr txBox="1"/>
          <p:nvPr/>
        </p:nvSpPr>
        <p:spPr>
          <a:xfrm>
            <a:off x="4240057" y="5040683"/>
            <a:ext cx="1200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EA2576-2278-4E93-93C7-B765110E2B98}"/>
              </a:ext>
            </a:extLst>
          </p:cNvPr>
          <p:cNvSpPr txBox="1"/>
          <p:nvPr/>
        </p:nvSpPr>
        <p:spPr>
          <a:xfrm>
            <a:off x="6697507" y="992523"/>
            <a:ext cx="1200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184317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A1691-6331-46DB-9E70-524EAD60B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MPU6050</a:t>
            </a:r>
          </a:p>
        </p:txBody>
      </p:sp>
      <p:pic>
        <p:nvPicPr>
          <p:cNvPr id="4098" name="Picture 2" descr="3-axis Accelerometer/Gyro Module (MPU6050 or GY-521)">
            <a:extLst>
              <a:ext uri="{FF2B5EF4-FFF2-40B4-BE49-F238E27FC236}">
                <a16:creationId xmlns:a16="http://schemas.microsoft.com/office/drawing/2014/main" id="{92F093B4-5819-416F-B7DC-3D0175361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1016960"/>
            <a:ext cx="348615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6EDBB89-D077-452A-B370-05E7A2682D1C}"/>
              </a:ext>
            </a:extLst>
          </p:cNvPr>
          <p:cNvCxnSpPr>
            <a:cxnSpLocks/>
          </p:cNvCxnSpPr>
          <p:nvPr/>
        </p:nvCxnSpPr>
        <p:spPr>
          <a:xfrm>
            <a:off x="3295650" y="1619250"/>
            <a:ext cx="2124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DBDB58-37BB-447C-BCB9-E842AFF5C88B}"/>
              </a:ext>
            </a:extLst>
          </p:cNvPr>
          <p:cNvSpPr txBox="1"/>
          <p:nvPr/>
        </p:nvSpPr>
        <p:spPr>
          <a:xfrm>
            <a:off x="3295650" y="1238178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AB7A90-1081-4496-80AA-FF96B8AC6C97}"/>
              </a:ext>
            </a:extLst>
          </p:cNvPr>
          <p:cNvCxnSpPr>
            <a:cxnSpLocks/>
          </p:cNvCxnSpPr>
          <p:nvPr/>
        </p:nvCxnSpPr>
        <p:spPr>
          <a:xfrm>
            <a:off x="3295649" y="2190750"/>
            <a:ext cx="2124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55022AE-DF94-4209-803B-EF486055EE1B}"/>
              </a:ext>
            </a:extLst>
          </p:cNvPr>
          <p:cNvSpPr txBox="1"/>
          <p:nvPr/>
        </p:nvSpPr>
        <p:spPr>
          <a:xfrm>
            <a:off x="3295650" y="1821418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57F74C-31E9-4416-8A5C-979C197D7E16}"/>
              </a:ext>
            </a:extLst>
          </p:cNvPr>
          <p:cNvCxnSpPr>
            <a:cxnSpLocks/>
          </p:cNvCxnSpPr>
          <p:nvPr/>
        </p:nvCxnSpPr>
        <p:spPr>
          <a:xfrm>
            <a:off x="3295648" y="2724150"/>
            <a:ext cx="2124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D89E69A-82BD-462F-B3AC-B8ADD57DC77A}"/>
              </a:ext>
            </a:extLst>
          </p:cNvPr>
          <p:cNvSpPr txBox="1"/>
          <p:nvPr/>
        </p:nvSpPr>
        <p:spPr>
          <a:xfrm>
            <a:off x="3295650" y="2375416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DB5ACA-6396-4E63-B042-A5BF08251847}"/>
              </a:ext>
            </a:extLst>
          </p:cNvPr>
          <p:cNvCxnSpPr/>
          <p:nvPr/>
        </p:nvCxnSpPr>
        <p:spPr>
          <a:xfrm flipH="1">
            <a:off x="3295648" y="3209925"/>
            <a:ext cx="2124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71050B2-99E5-41EB-A0CD-A69C16CCED61}"/>
              </a:ext>
            </a:extLst>
          </p:cNvPr>
          <p:cNvSpPr txBox="1"/>
          <p:nvPr/>
        </p:nvSpPr>
        <p:spPr>
          <a:xfrm>
            <a:off x="3295650" y="2860714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SDA</a:t>
            </a:r>
          </a:p>
        </p:txBody>
      </p:sp>
    </p:spTree>
    <p:extLst>
      <p:ext uri="{BB962C8B-B14F-4D97-AF65-F5344CB8AC3E}">
        <p14:creationId xmlns:p14="http://schemas.microsoft.com/office/powerpoint/2010/main" val="68748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BF6F0-F394-47FB-812F-81E919E1C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Inter-Integrated Circuit (I2C)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282C7-0CFB-4A0B-BCD1-8D5560691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+mn-lt"/>
              </a:rPr>
              <a:t>I2C communication uses only 2 signals (SCLK and SDA)</a:t>
            </a: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       -SCL : Clock of the system sending from Master to Slave.</a:t>
            </a: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       -SDA : Bidirectional Data (It can send and receive data in the same line).</a:t>
            </a:r>
          </a:p>
          <a:p>
            <a:r>
              <a:rPr lang="en-US" sz="2400" dirty="0">
                <a:latin typeface="+mn-lt"/>
              </a:rPr>
              <a:t>Master Node is a device that send clock to slaves. (Arduino)</a:t>
            </a:r>
          </a:p>
          <a:p>
            <a:r>
              <a:rPr lang="en-US" sz="2400" dirty="0">
                <a:latin typeface="+mn-lt"/>
              </a:rPr>
              <a:t>Slave Node is a device that receive command from the master. (Sensor)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F76453-DD97-4CC9-91A2-B9BC73519352}"/>
              </a:ext>
            </a:extLst>
          </p:cNvPr>
          <p:cNvSpPr/>
          <p:nvPr/>
        </p:nvSpPr>
        <p:spPr>
          <a:xfrm>
            <a:off x="3655774" y="4631620"/>
            <a:ext cx="1585519" cy="104595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162AF0-BEC4-4474-9405-F43BC234B1D2}"/>
              </a:ext>
            </a:extLst>
          </p:cNvPr>
          <p:cNvSpPr txBox="1"/>
          <p:nvPr/>
        </p:nvSpPr>
        <p:spPr>
          <a:xfrm>
            <a:off x="4654063" y="4731793"/>
            <a:ext cx="822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E74775-914D-4B9C-B69E-441A2A1B30F8}"/>
              </a:ext>
            </a:extLst>
          </p:cNvPr>
          <p:cNvSpPr txBox="1"/>
          <p:nvPr/>
        </p:nvSpPr>
        <p:spPr>
          <a:xfrm>
            <a:off x="4654064" y="5157510"/>
            <a:ext cx="822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02484B-7500-43B2-9DB7-9811C3D900B6}"/>
              </a:ext>
            </a:extLst>
          </p:cNvPr>
          <p:cNvSpPr txBox="1"/>
          <p:nvPr/>
        </p:nvSpPr>
        <p:spPr>
          <a:xfrm>
            <a:off x="4041668" y="4323842"/>
            <a:ext cx="1023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MASTER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ABEDB3-ABC2-472F-A86A-FF8C8AC9660F}"/>
              </a:ext>
            </a:extLst>
          </p:cNvPr>
          <p:cNvSpPr/>
          <p:nvPr/>
        </p:nvSpPr>
        <p:spPr>
          <a:xfrm>
            <a:off x="6189248" y="4631619"/>
            <a:ext cx="1585519" cy="104595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0D1616-1E56-4A5A-931C-7FEF0A3FD8A5}"/>
              </a:ext>
            </a:extLst>
          </p:cNvPr>
          <p:cNvSpPr txBox="1"/>
          <p:nvPr/>
        </p:nvSpPr>
        <p:spPr>
          <a:xfrm>
            <a:off x="6159886" y="4740676"/>
            <a:ext cx="822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6EA859-B86A-435E-8A9B-6DF119D374A0}"/>
              </a:ext>
            </a:extLst>
          </p:cNvPr>
          <p:cNvSpPr txBox="1"/>
          <p:nvPr/>
        </p:nvSpPr>
        <p:spPr>
          <a:xfrm>
            <a:off x="6164082" y="5157510"/>
            <a:ext cx="822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SDA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6436B2-13D6-433B-A9F0-D6666F1EF3C0}"/>
              </a:ext>
            </a:extLst>
          </p:cNvPr>
          <p:cNvSpPr txBox="1"/>
          <p:nvPr/>
        </p:nvSpPr>
        <p:spPr>
          <a:xfrm>
            <a:off x="6575142" y="4323842"/>
            <a:ext cx="1023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SLAVE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2E855D0-4770-4818-9556-321134FCC1BA}"/>
              </a:ext>
            </a:extLst>
          </p:cNvPr>
          <p:cNvCxnSpPr>
            <a:cxnSpLocks/>
          </p:cNvCxnSpPr>
          <p:nvPr/>
        </p:nvCxnSpPr>
        <p:spPr>
          <a:xfrm>
            <a:off x="5241293" y="4894564"/>
            <a:ext cx="9479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1C38BE1-F34C-416B-AED6-400B9AD35A71}"/>
              </a:ext>
            </a:extLst>
          </p:cNvPr>
          <p:cNvCxnSpPr>
            <a:cxnSpLocks/>
          </p:cNvCxnSpPr>
          <p:nvPr/>
        </p:nvCxnSpPr>
        <p:spPr>
          <a:xfrm>
            <a:off x="5241293" y="5311398"/>
            <a:ext cx="947955" cy="0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7AD40B2-89A6-459D-875C-14FFE067F4E3}"/>
              </a:ext>
            </a:extLst>
          </p:cNvPr>
          <p:cNvSpPr txBox="1"/>
          <p:nvPr/>
        </p:nvSpPr>
        <p:spPr>
          <a:xfrm>
            <a:off x="2988594" y="4940539"/>
            <a:ext cx="2313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7EF322-FAF3-45A4-8453-ADB97A6C6B8A}"/>
              </a:ext>
            </a:extLst>
          </p:cNvPr>
          <p:cNvSpPr txBox="1"/>
          <p:nvPr/>
        </p:nvSpPr>
        <p:spPr>
          <a:xfrm>
            <a:off x="6159886" y="4918899"/>
            <a:ext cx="2313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Sensor</a:t>
            </a:r>
          </a:p>
        </p:txBody>
      </p:sp>
    </p:spTree>
    <p:extLst>
      <p:ext uri="{BB962C8B-B14F-4D97-AF65-F5344CB8AC3E}">
        <p14:creationId xmlns:p14="http://schemas.microsoft.com/office/powerpoint/2010/main" val="354485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D7B3-DEE8-4158-A9BD-88ED5397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Sensors with I2C interface</a:t>
            </a:r>
          </a:p>
        </p:txBody>
      </p:sp>
      <p:pic>
        <p:nvPicPr>
          <p:cNvPr id="4" name="Picture 2" descr="Image result for i2c sensor">
            <a:extLst>
              <a:ext uri="{FF2B5EF4-FFF2-40B4-BE49-F238E27FC236}">
                <a16:creationId xmlns:a16="http://schemas.microsoft.com/office/drawing/2014/main" id="{866CC51D-6833-4E88-B752-38D3296BE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39" y="2144976"/>
            <a:ext cx="3037562" cy="303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26D0F0-CD46-4417-96B2-99C568536A09}"/>
              </a:ext>
            </a:extLst>
          </p:cNvPr>
          <p:cNvSpPr txBox="1"/>
          <p:nvPr/>
        </p:nvSpPr>
        <p:spPr>
          <a:xfrm>
            <a:off x="1378700" y="1738753"/>
            <a:ext cx="2509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 Precision Humidity Sensor </a:t>
            </a:r>
          </a:p>
          <a:p>
            <a:endParaRPr lang="en-US" dirty="0"/>
          </a:p>
        </p:txBody>
      </p:sp>
      <p:pic>
        <p:nvPicPr>
          <p:cNvPr id="6" name="Picture 4" descr="Image result for i2c sensor">
            <a:extLst>
              <a:ext uri="{FF2B5EF4-FFF2-40B4-BE49-F238E27FC236}">
                <a16:creationId xmlns:a16="http://schemas.microsoft.com/office/drawing/2014/main" id="{6204E499-6A8F-4EBC-AAD3-7AFA8F047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643" y="2357919"/>
            <a:ext cx="2824619" cy="282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E9E94F-522D-432B-9905-519F73EB7AD5}"/>
              </a:ext>
            </a:extLst>
          </p:cNvPr>
          <p:cNvSpPr txBox="1"/>
          <p:nvPr/>
        </p:nvSpPr>
        <p:spPr>
          <a:xfrm>
            <a:off x="4862720" y="1836191"/>
            <a:ext cx="2509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Soil Moisture Sensor</a:t>
            </a:r>
          </a:p>
          <a:p>
            <a:endParaRPr lang="en-US" dirty="0"/>
          </a:p>
        </p:txBody>
      </p:sp>
      <p:pic>
        <p:nvPicPr>
          <p:cNvPr id="8" name="Picture 6" descr="Image result for i2c eeprom">
            <a:extLst>
              <a:ext uri="{FF2B5EF4-FFF2-40B4-BE49-F238E27FC236}">
                <a16:creationId xmlns:a16="http://schemas.microsoft.com/office/drawing/2014/main" id="{3D5C32D6-6DD7-4F51-A8E4-7D94584C5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4745" y="2500068"/>
            <a:ext cx="2578849" cy="2578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42D548-3BBA-45AB-A9F4-33983AD12C36}"/>
              </a:ext>
            </a:extLst>
          </p:cNvPr>
          <p:cNvSpPr txBox="1"/>
          <p:nvPr/>
        </p:nvSpPr>
        <p:spPr>
          <a:xfrm>
            <a:off x="8346740" y="1817446"/>
            <a:ext cx="2509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I2C EEPROM</a:t>
            </a:r>
          </a:p>
        </p:txBody>
      </p:sp>
    </p:spTree>
    <p:extLst>
      <p:ext uri="{BB962C8B-B14F-4D97-AF65-F5344CB8AC3E}">
        <p14:creationId xmlns:p14="http://schemas.microsoft.com/office/powerpoint/2010/main" val="3837166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2449</TotalTime>
  <Words>550</Words>
  <Application>Microsoft Office PowerPoint</Application>
  <PresentationFormat>Widescreen</PresentationFormat>
  <Paragraphs>142</Paragraphs>
  <Slides>26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DilleniaUPC</vt:lpstr>
      <vt:lpstr>Diamond Grid 16x9</vt:lpstr>
      <vt:lpstr>Arduino Lab 5 : Accelerometer and Wireless Communication</vt:lpstr>
      <vt:lpstr>Accelerometer</vt:lpstr>
      <vt:lpstr>How it work ?</vt:lpstr>
      <vt:lpstr>How it work ?</vt:lpstr>
      <vt:lpstr>Capacitor / Capacitance</vt:lpstr>
      <vt:lpstr>3-Axis Accelerometer</vt:lpstr>
      <vt:lpstr>MPU6050</vt:lpstr>
      <vt:lpstr>Inter-Integrated Circuit (I2C)</vt:lpstr>
      <vt:lpstr>Sensors with I2C interface</vt:lpstr>
      <vt:lpstr>I2C interface in Arduino</vt:lpstr>
      <vt:lpstr>Lab 5.1 : Accelerometer</vt:lpstr>
      <vt:lpstr>Lab 5.1 : Accelerometer</vt:lpstr>
      <vt:lpstr>Lab 5.1 : Accelerometer</vt:lpstr>
      <vt:lpstr>Wireless Communication Module</vt:lpstr>
      <vt:lpstr>Data Modulation</vt:lpstr>
      <vt:lpstr>Wireless Communication Module</vt:lpstr>
      <vt:lpstr>Wireless Communication Module</vt:lpstr>
      <vt:lpstr>Arduino Wireless Communication</vt:lpstr>
      <vt:lpstr>NRF24L01 Wireless Communication Module</vt:lpstr>
      <vt:lpstr>Serial Peripheral Interface (SPI)</vt:lpstr>
      <vt:lpstr>Sensors with SPI interface</vt:lpstr>
      <vt:lpstr>I2C interface in Arduino</vt:lpstr>
      <vt:lpstr>Arduino1 (Transmitter) Sample Code</vt:lpstr>
      <vt:lpstr>Arduino2 (Receiver) Sample Code</vt:lpstr>
      <vt:lpstr>Lab 5.2 : LED wireless control from Light Sensor</vt:lpstr>
      <vt:lpstr>Lab 5.2 : LED wireless control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Microprocessor and its Applications</dc:title>
  <dc:creator>sumek.wi</dc:creator>
  <cp:lastModifiedBy>PATTARAPARK CHUTISAMOOOT</cp:lastModifiedBy>
  <cp:revision>195</cp:revision>
  <dcterms:created xsi:type="dcterms:W3CDTF">2017-12-19T08:52:47Z</dcterms:created>
  <dcterms:modified xsi:type="dcterms:W3CDTF">2022-02-23T08:11:50Z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